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9"/>
  </p:notesMasterIdLst>
  <p:handoutMasterIdLst>
    <p:handoutMasterId r:id="rId10"/>
  </p:handoutMasterIdLst>
  <p:sldIdLst>
    <p:sldId id="316" r:id="rId6"/>
    <p:sldId id="324" r:id="rId7"/>
    <p:sldId id="706" r:id="rId8"/>
  </p:sldIdLst>
  <p:sldSz cx="12192000" cy="6858000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a Franceski" initials="LF" lastIdx="8" clrIdx="6">
    <p:extLst>
      <p:ext uri="{19B8F6BF-5375-455C-9EA6-DF929625EA0E}">
        <p15:presenceInfo xmlns:p15="http://schemas.microsoft.com/office/powerpoint/2012/main" userId="S::lfranceski@bhsonline.com::04f55ef8-0908-42eb-ada4-362f56bdbde0" providerId="AD"/>
      </p:ext>
    </p:extLst>
  </p:cmAuthor>
  <p:cmAuthor id="1" name="Beth Thierer" initials="BT" lastIdx="21" clrIdx="0">
    <p:extLst>
      <p:ext uri="{19B8F6BF-5375-455C-9EA6-DF929625EA0E}">
        <p15:presenceInfo xmlns:p15="http://schemas.microsoft.com/office/powerpoint/2012/main" userId="S::bthierer@bhsonline.com::f0f32047-839b-4b25-bb50-11d253e3e33e" providerId="AD"/>
      </p:ext>
    </p:extLst>
  </p:cmAuthor>
  <p:cmAuthor id="2" name="Nick Koscielniak" initials="NK" lastIdx="43" clrIdx="1">
    <p:extLst>
      <p:ext uri="{19B8F6BF-5375-455C-9EA6-DF929625EA0E}">
        <p15:presenceInfo xmlns:p15="http://schemas.microsoft.com/office/powerpoint/2012/main" userId="S::NKoscielniak@bhsonline.com::d7faed11-922b-4979-ad3f-73e00a5e6900" providerId="AD"/>
      </p:ext>
    </p:extLst>
  </p:cmAuthor>
  <p:cmAuthor id="3" name="Dana Siverd" initials="DS" lastIdx="10" clrIdx="2">
    <p:extLst>
      <p:ext uri="{19B8F6BF-5375-455C-9EA6-DF929625EA0E}">
        <p15:presenceInfo xmlns:p15="http://schemas.microsoft.com/office/powerpoint/2012/main" userId="S::dsiverd@bhsonline.com::8f5342b9-ecae-403f-8bd3-c867e13c4278" providerId="AD"/>
      </p:ext>
    </p:extLst>
  </p:cmAuthor>
  <p:cmAuthor id="4" name="Chuck Aukamp" initials="CA" lastIdx="1" clrIdx="3">
    <p:extLst>
      <p:ext uri="{19B8F6BF-5375-455C-9EA6-DF929625EA0E}">
        <p15:presenceInfo xmlns:p15="http://schemas.microsoft.com/office/powerpoint/2012/main" userId="S::caukamp@bhsonline.com::06f278e9-9a2b-4332-94df-4733e679b586" providerId="AD"/>
      </p:ext>
    </p:extLst>
  </p:cmAuthor>
  <p:cmAuthor id="5" name="Karen Franklin" initials="KF" lastIdx="4" clrIdx="4">
    <p:extLst>
      <p:ext uri="{19B8F6BF-5375-455C-9EA6-DF929625EA0E}">
        <p15:presenceInfo xmlns:p15="http://schemas.microsoft.com/office/powerpoint/2012/main" userId="S::kfranklin@bhsonline.com::0f227fa0-7241-4c08-bd01-1b335bd06692" providerId="AD"/>
      </p:ext>
    </p:extLst>
  </p:cmAuthor>
  <p:cmAuthor id="6" name="Mercedes Saei" initials="MS" lastIdx="9" clrIdx="5">
    <p:extLst>
      <p:ext uri="{19B8F6BF-5375-455C-9EA6-DF929625EA0E}">
        <p15:presenceInfo xmlns:p15="http://schemas.microsoft.com/office/powerpoint/2012/main" userId="S::msaei@bhsonline.com::d037ee66-5f44-44a1-83fe-70dba50c59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CAE"/>
    <a:srgbClr val="00394F"/>
    <a:srgbClr val="C4004A"/>
    <a:srgbClr val="F0AB00"/>
    <a:srgbClr val="F09A00"/>
    <a:srgbClr val="004153"/>
    <a:srgbClr val="61879B"/>
    <a:srgbClr val="E6E6E6"/>
    <a:srgbClr val="0A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768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A2D83C-CD2E-4625-BBD8-3D6A2665737F}" type="datetimeFigureOut">
              <a:rPr lang="en-US" smtClean="0">
                <a:latin typeface="Franklin Gothic Book" panose="020B0503020102020204" pitchFamily="34" charset="0"/>
              </a:rPr>
              <a:t>3/30/2023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82DAFD-30C9-486F-8CB0-08E404151D72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9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Franklin Gothic Book" panose="020B0503020102020204" pitchFamily="34" charset="0"/>
              </a:defRPr>
            </a:lvl1pPr>
          </a:lstStyle>
          <a:p>
            <a:fld id="{F0125355-9928-4CE5-A0A1-D526E0D4EA78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Franklin Gothic Book" panose="020B0503020102020204" pitchFamily="34" charset="0"/>
              </a:defRPr>
            </a:lvl1pPr>
          </a:lstStyle>
          <a:p>
            <a:fld id="{103169E5-B228-4CDC-B077-231249C8E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2800" b="0" i="0">
              <a:solidFill>
                <a:srgbClr val="000000"/>
              </a:solidFill>
              <a:effectLst/>
              <a:latin typeface="Ideal Sans Book" pitchFamily="50" charset="0"/>
            </a:endParaRPr>
          </a:p>
          <a:p>
            <a:pPr algn="l" rtl="0">
              <a:spcAft>
                <a:spcPts val="1000"/>
              </a:spcAft>
              <a:buFontTx/>
              <a:buNone/>
            </a:pPr>
            <a:endParaRPr lang="en-US" sz="1800" b="0" i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BHS: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WESLEYAN</a:t>
            </a:r>
            <a:endParaRPr lang="en-US" sz="2400" b="0" baseline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3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37819"/>
            <a:ext cx="7027461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6139"/>
          <a:stretch/>
        </p:blipFill>
        <p:spPr>
          <a:xfrm>
            <a:off x="2875691" y="1389216"/>
            <a:ext cx="6439281" cy="339543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14646" y="3873190"/>
            <a:ext cx="145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Resources by Topic</a:t>
            </a:r>
            <a:endParaRPr lang="en-US" sz="1400" b="0" baseline="0">
              <a:solidFill>
                <a:schemeClr val="accent5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26112" y="4534814"/>
            <a:ext cx="187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Live Chat</a:t>
            </a:r>
          </a:p>
          <a:p>
            <a:r>
              <a:rPr lang="en-US" sz="12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(Available Monday – Friday from 8:30 a.m. – 5:30 p.m. ET)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E2D73-E16A-CC41-9257-AFA79C7D7067}"/>
              </a:ext>
            </a:extLst>
          </p:cNvPr>
          <p:cNvSpPr txBox="1"/>
          <p:nvPr userDrawn="1"/>
        </p:nvSpPr>
        <p:spPr>
          <a:xfrm>
            <a:off x="10126112" y="3398286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Newsletter Signup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02206-DA7D-9A45-8A0E-F8857170831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9619" y="3604437"/>
            <a:ext cx="1996493" cy="818707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43" idx="3"/>
          </p:cNvCxnSpPr>
          <p:nvPr userDrawn="1"/>
        </p:nvCxnSpPr>
        <p:spPr>
          <a:xfrm>
            <a:off x="2271476" y="2292314"/>
            <a:ext cx="1066528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622299" y="1969148"/>
            <a:ext cx="164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Learning Center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FFD7B-541C-6E31-3645-6929F9AA7205}"/>
              </a:ext>
            </a:extLst>
          </p:cNvPr>
          <p:cNvCxnSpPr>
            <a:cxnSpLocks/>
          </p:cNvCxnSpPr>
          <p:nvPr userDrawn="1"/>
        </p:nvCxnSpPr>
        <p:spPr>
          <a:xfrm>
            <a:off x="2271476" y="4193272"/>
            <a:ext cx="60421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86266C-1046-F156-4F3E-6B5D4BF88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17" t="7887"/>
          <a:stretch/>
        </p:blipFill>
        <p:spPr>
          <a:xfrm>
            <a:off x="7950372" y="4624004"/>
            <a:ext cx="1364600" cy="237610"/>
          </a:xfrm>
          <a:prstGeom prst="rect">
            <a:avLst/>
          </a:prstGeom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 flipV="1">
            <a:off x="9314972" y="4742118"/>
            <a:ext cx="811140" cy="1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93201"/>
            <a:ext cx="7027461" cy="50292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Building Resilience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B139F-8C48-42C6-BBB9-D1472F1B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878" y="1500122"/>
            <a:ext cx="590424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st_availability_confidenti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Program Cost,</a:t>
            </a:r>
            <a:r>
              <a:rPr lang="en-US" sz="3200" baseline="0">
                <a:solidFill>
                  <a:schemeClr val="tx1"/>
                </a:solidFill>
                <a:latin typeface="+mj-lt"/>
              </a:rPr>
              <a:t> Availability and Confidentiality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8367" y="1156593"/>
            <a:ext cx="10010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0">
                <a:solidFill>
                  <a:schemeClr val="accent4"/>
                </a:solidFill>
                <a:latin typeface="+mn-lt"/>
              </a:rPr>
              <a:t>Program Cost </a:t>
            </a:r>
          </a:p>
          <a:p>
            <a:pPr marL="0" indent="0">
              <a:spcAft>
                <a:spcPts val="4200"/>
              </a:spcAft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EAP services are provided and paid for by the organization at no cost to you.</a:t>
            </a:r>
          </a:p>
          <a:p>
            <a:pPr marL="0" indent="0" algn="l" defTabSz="914400" rtl="0" eaLnBrk="1" latinLnBrk="0" hangingPunct="1">
              <a:spcAft>
                <a:spcPts val="600"/>
              </a:spcAft>
              <a:buNone/>
            </a:pPr>
            <a:r>
              <a:rPr lang="en-US"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Confidentiality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BHS adheres to all federal and state privacy laws. Access to services is confidential and identities are secured and protected.</a:t>
            </a:r>
            <a:endParaRPr lang="en-US" sz="2400" b="0">
              <a:solidFill>
                <a:schemeClr val="accent3"/>
              </a:solidFill>
              <a:latin typeface="+mn-lt"/>
            </a:endParaRPr>
          </a:p>
          <a:p>
            <a:pPr marL="0" indent="0" algn="l" defTabSz="914400" rtl="0" eaLnBrk="1" latinLnBrk="0" hangingPunct="1">
              <a:spcAft>
                <a:spcPts val="600"/>
              </a:spcAft>
              <a:buNone/>
            </a:pPr>
            <a:r>
              <a:rPr lang="en-US"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Availability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Services are available 24 hours a day, 7 days a week, 365 days a year.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71600" y="1292380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1600" y="2821632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371600" y="4379923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01" y="1304970"/>
            <a:ext cx="499331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14" y="2833664"/>
            <a:ext cx="43030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91" y="4386655"/>
            <a:ext cx="63795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  <p15:guide id="2" pos="1224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  <p15:guide id="6" pos="1104" userDrawn="1">
          <p15:clr>
            <a:srgbClr val="FBAE40"/>
          </p15:clr>
        </p15:guide>
        <p15:guide id="7" orient="horz" pos="2520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  <p15:guide id="9" pos="39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chieve 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00" y="876300"/>
            <a:ext cx="2445867" cy="1463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22298" y="1512916"/>
            <a:ext cx="9509760" cy="44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i="0">
                <a:solidFill>
                  <a:schemeClr val="bg1"/>
                </a:solidFill>
                <a:latin typeface="Georgia" panose="02040502050405020303" pitchFamily="18" charset="0"/>
              </a:rPr>
              <a:t>Bettering lives so you can bring your best self to class.</a:t>
            </a:r>
            <a:endParaRPr lang="en-US" sz="4400" b="0" i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BHS: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 err="1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Refer</a:t>
            </a:r>
            <a:r>
              <a:rPr lang="en-US" sz="24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 to Summary of Services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3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a Care Coordinator: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a Performance Consultant: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866-594-7292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WESLEYAN</a:t>
            </a:r>
            <a:endParaRPr lang="en-US" sz="2400" b="0" baseline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7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A493-F040-4936-A403-BD5CDB0B5614}"/>
              </a:ext>
            </a:extLst>
          </p:cNvPr>
          <p:cNvSpPr/>
          <p:nvPr userDrawn="1"/>
        </p:nvSpPr>
        <p:spPr>
          <a:xfrm>
            <a:off x="762" y="0"/>
            <a:ext cx="12190476" cy="68580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040" y="0"/>
            <a:ext cx="12192000" cy="6327648"/>
          </a:xfrm>
          <a:prstGeom prst="rect">
            <a:avLst/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960" y="463639"/>
            <a:ext cx="9784080" cy="551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0" i="0">
                <a:solidFill>
                  <a:schemeClr val="bg1"/>
                </a:solidFill>
                <a:latin typeface="+mj-lt"/>
              </a:rPr>
              <a:t>Your </a:t>
            </a:r>
            <a:r>
              <a:rPr lang="en-US" sz="4400" b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EAP Provides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Confidential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Free</a:t>
            </a:r>
            <a:r>
              <a:rPr lang="en-US" sz="3600" b="0" kern="120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In-the-Moment Support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kern="120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to help you and your household members navigate personal or professional problems that may interfere with work, family responsibilities and your overall well-being. </a:t>
            </a:r>
            <a:endParaRPr lang="en-US" sz="28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040" y="0"/>
            <a:ext cx="12192000" cy="6327648"/>
          </a:xfrm>
          <a:prstGeom prst="rect">
            <a:avLst/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960" y="685722"/>
            <a:ext cx="9784080" cy="455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i="0">
                <a:solidFill>
                  <a:schemeClr val="bg1"/>
                </a:solidFill>
                <a:latin typeface="+mj-lt"/>
              </a:rPr>
              <a:t>Your </a:t>
            </a:r>
            <a:r>
              <a:rPr lang="en-US" sz="4400" i="0">
                <a:solidFill>
                  <a:schemeClr val="bg1"/>
                </a:solidFill>
                <a:latin typeface="+mj-lt"/>
              </a:rPr>
              <a:t>EAP Provides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i="0">
                <a:solidFill>
                  <a:schemeClr val="bg1"/>
                </a:solidFill>
                <a:latin typeface="+mn-lt"/>
              </a:rPr>
              <a:t>Supervisors with access to a team of </a:t>
            </a:r>
            <a:r>
              <a:rPr lang="en-US" sz="3600" i="1">
                <a:solidFill>
                  <a:schemeClr val="accent1"/>
                </a:solidFill>
                <a:latin typeface="+mn-lt"/>
              </a:rPr>
              <a:t>Performance Consultants 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to help you successfully </a:t>
            </a:r>
            <a:r>
              <a:rPr lang="en-US" sz="3600" i="1">
                <a:solidFill>
                  <a:schemeClr val="bg1"/>
                </a:solidFill>
                <a:latin typeface="+mn-lt"/>
              </a:rPr>
              <a:t>manage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3600" i="1" u="none">
                <a:solidFill>
                  <a:schemeClr val="bg1"/>
                </a:solidFill>
                <a:latin typeface="+mn-lt"/>
              </a:rPr>
              <a:t>lead your people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.</a:t>
            </a:r>
            <a:endParaRPr lang="en-US" sz="36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2300" y="352742"/>
            <a:ext cx="100584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What is a Performance Consultant?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7986" y="1160315"/>
            <a:ext cx="10058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Help supervisors move difficult employee and workplace situations to a positive resolution. 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Provide unlimited telephonic support to guide supervisors through every step of the EAP referral process.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Empower supervisors to become more effective in planning, leading and engaging their teams.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Enable supervisors to perform at a high level by helping them develop, refine and apply the skills necessary for success.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upervisor_eap_work-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323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22300" y="3593036"/>
            <a:ext cx="10972800" cy="60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0AB00"/>
                </a:solidFill>
                <a:latin typeface="Franklin Gothic Book" panose="020B0503020102020204" pitchFamily="34" charset="0"/>
              </a:rPr>
              <a:t>Faculty &amp; Staff Orientation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2300" y="1960841"/>
            <a:ext cx="1097280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Employee Assistance</a:t>
            </a:r>
            <a:r>
              <a:rPr lang="en-US" sz="4400" baseline="0">
                <a:solidFill>
                  <a:schemeClr val="bg1"/>
                </a:solidFill>
                <a:latin typeface="Georgia" panose="02040502050405020303" pitchFamily="18" charset="0"/>
              </a:rPr>
              <a:t> Program</a:t>
            </a:r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319" y="5365791"/>
            <a:ext cx="1645920" cy="9845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4491038"/>
            <a:ext cx="8261350" cy="1211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</p:spTree>
    <p:extLst>
      <p:ext uri="{BB962C8B-B14F-4D97-AF65-F5344CB8AC3E}">
        <p14:creationId xmlns:p14="http://schemas.microsoft.com/office/powerpoint/2010/main" val="41606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4DD3-4884-44ED-889A-8AF21BCF7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550" y="354853"/>
            <a:ext cx="9144000" cy="54864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08999A-6AC8-4A12-8108-8DD3EF3874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143000"/>
            <a:ext cx="91440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4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3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,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327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2300" y="34697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HR Supervisor Portal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057" y="1605477"/>
            <a:ext cx="5079717" cy="39666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31578-E988-C35D-1031-D4F1323C3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27"/>
          <a:stretch/>
        </p:blipFill>
        <p:spPr>
          <a:xfrm>
            <a:off x="6732495" y="1783172"/>
            <a:ext cx="4743418" cy="2797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4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3840">
          <p15:clr>
            <a:srgbClr val="FBAE40"/>
          </p15:clr>
        </p15:guide>
        <p15:guide id="1" orient="horz" pos="3672">
          <p15:clr>
            <a:srgbClr val="FBAE40"/>
          </p15:clr>
        </p15:guide>
        <p15:guide id="2" orient="horz" pos="2520">
          <p15:clr>
            <a:srgbClr val="FBAE40"/>
          </p15:clr>
        </p15:guide>
        <p15:guide id="3" pos="57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source library_getting a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31702-8F60-4C6A-8209-9A75B95BF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849" y="1328286"/>
            <a:ext cx="6548133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620751" y="352116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Sample</a:t>
            </a:r>
            <a:r>
              <a:rPr lang="en-US" sz="3200" b="0" baseline="0">
                <a:solidFill>
                  <a:schemeClr val="tx1"/>
                </a:solidFill>
                <a:latin typeface="+mj-lt"/>
                <a:cs typeface="Franklin Gothic Book" panose="020B0502040204020203" pitchFamily="34" charset="0"/>
              </a:rPr>
              <a:t>―Social Intelligence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9610" y="1156648"/>
            <a:ext cx="356616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800" b="0" kern="120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Courses</a:t>
            </a: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 include: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Tools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Action plans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Assessments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Quizzes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Certificates of completion</a:t>
            </a:r>
            <a:endParaRPr lang="en-US" sz="2800" b="0" kern="1200">
              <a:solidFill>
                <a:schemeClr val="accent5"/>
              </a:solidFill>
              <a:latin typeface="+mn-lt"/>
              <a:ea typeface="+mn-ea"/>
              <a:cs typeface="Franklin Gothic Book Light" pitchFamily="50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A07ED84-6433-4310-B360-D4732187D1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10573" r="23658" b="30766"/>
          <a:stretch/>
        </p:blipFill>
        <p:spPr bwMode="auto">
          <a:xfrm>
            <a:off x="4540864" y="1875309"/>
            <a:ext cx="6930735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or services_getting a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622300" y="348612"/>
            <a:ext cx="100584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Navigating Locator Services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0750" y="1156867"/>
            <a:ext cx="34089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Searchable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database of service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providers:</a:t>
            </a:r>
            <a:endParaRPr lang="en-US" sz="2800" b="0" i="0" kern="1200" baseline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Childcare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Eldercare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Parenting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Pet</a:t>
            </a:r>
            <a:endParaRPr lang="en-US" sz="2800">
              <a:solidFill>
                <a:schemeClr val="accent5"/>
              </a:solidFill>
              <a:latin typeface="+mn-lt"/>
              <a:cs typeface="Franklin Gothic Book Light" pitchFamily="50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52" y="1051238"/>
            <a:ext cx="5572125" cy="51114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BUSINESS HEALTH SERVICES : Find After School Programs - Google Chrom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868" y="1899327"/>
            <a:ext cx="4288536" cy="3819144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23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iers to supervisor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/>
          <p:cNvSpPr txBox="1">
            <a:spLocks/>
          </p:cNvSpPr>
          <p:nvPr userDrawn="1"/>
        </p:nvSpPr>
        <p:spPr>
          <a:xfrm>
            <a:off x="625136" y="356548"/>
            <a:ext cx="10058400" cy="560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Barriers to Making a Supervisory Referral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3455" y="1160358"/>
            <a:ext cx="111361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Concerned that confronting the employee will make the </a:t>
            </a:r>
            <a:br>
              <a:rPr lang="en-US" sz="2800">
                <a:solidFill>
                  <a:schemeClr val="accent5"/>
                </a:solidFill>
              </a:rPr>
            </a:br>
            <a:r>
              <a:rPr lang="en-US" sz="2800">
                <a:solidFill>
                  <a:schemeClr val="accent5"/>
                </a:solidFill>
              </a:rPr>
              <a:t>problem worse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Feeling responsible for an employee’s poor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Lack of support from upper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Uncertain about what to say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Worried about harming the employee’s career</a:t>
            </a:r>
          </a:p>
        </p:txBody>
      </p:sp>
    </p:spTree>
    <p:extLst>
      <p:ext uri="{BB962C8B-B14F-4D97-AF65-F5344CB8AC3E}">
        <p14:creationId xmlns:p14="http://schemas.microsoft.com/office/powerpoint/2010/main" val="30182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nienc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492" y="0"/>
            <a:ext cx="5439508" cy="633679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179576" y="973179"/>
            <a:ext cx="4572000" cy="48628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Adult Education Classes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Airfare, Hotel, Car Rental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Concert, Sport and Theater Tickets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Contractors, Handymen, Plumbers and Landscapers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Party Planning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 Shoppers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Pet Care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Spa and Salon Services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0618" y="1154574"/>
            <a:ext cx="5029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BHS provides up-to-date resources and referrals for a range of personal “concierge-style” needs.</a:t>
            </a:r>
          </a:p>
          <a:p>
            <a:pPr>
              <a:spcAft>
                <a:spcPts val="1800"/>
              </a:spcAft>
            </a:pPr>
            <a:r>
              <a:rPr lang="en-US" sz="28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Convenience needs commonly addressed include: </a:t>
            </a:r>
            <a:endParaRPr lang="en-US" sz="2800" b="0" i="0" u="none" strike="noStrike" baseline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921" y="557169"/>
            <a:ext cx="816953" cy="82296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595509" y="190500"/>
            <a:ext cx="3029735" cy="5943600"/>
            <a:chOff x="3595509" y="190500"/>
            <a:chExt cx="3029735" cy="59436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595509" y="3811735"/>
              <a:ext cx="2834640" cy="0"/>
            </a:xfrm>
            <a:prstGeom prst="line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Left Bracket 11"/>
            <p:cNvSpPr/>
            <p:nvPr userDrawn="1"/>
          </p:nvSpPr>
          <p:spPr>
            <a:xfrm>
              <a:off x="6442364" y="190500"/>
              <a:ext cx="182880" cy="5943600"/>
            </a:xfrm>
            <a:prstGeom prst="leftBracket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8"/>
          <p:cNvSpPr txBox="1">
            <a:spLocks/>
          </p:cNvSpPr>
          <p:nvPr userDrawn="1"/>
        </p:nvSpPr>
        <p:spPr>
          <a:xfrm>
            <a:off x="625136" y="356548"/>
            <a:ext cx="552166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Convenience Care</a:t>
            </a:r>
          </a:p>
        </p:txBody>
      </p:sp>
    </p:spTree>
    <p:extLst>
      <p:ext uri="{BB962C8B-B14F-4D97-AF65-F5344CB8AC3E}">
        <p14:creationId xmlns:p14="http://schemas.microsoft.com/office/powerpoint/2010/main" val="39956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DCECCB84-F9BA-43D5-87BE-67443E8EF086}">
      <p15:sldGuideLst xmlns:p15="http://schemas.microsoft.com/office/powerpoint/2012/main">
        <p15:guide id="0" pos="34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992">
          <p15:clr>
            <a:srgbClr val="FBAE40"/>
          </p15:clr>
        </p15:guide>
        <p15:guide id="4" pos="3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l-being co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340" y="-1"/>
            <a:ext cx="5443000" cy="63353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179576" y="1894580"/>
            <a:ext cx="457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Career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Financial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Social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Emotional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Physical Well-Being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0618" y="1154576"/>
            <a:ext cx="502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i="0">
                <a:solidFill>
                  <a:schemeClr val="accent5"/>
                </a:solidFill>
                <a:latin typeface="+mn-lt"/>
              </a:rPr>
              <a:t>BHS provides telephonic and virtual</a:t>
            </a:r>
            <a:r>
              <a:rPr lang="en-US" sz="2800" i="0" baseline="0">
                <a:solidFill>
                  <a:schemeClr val="accent5"/>
                </a:solidFill>
                <a:latin typeface="+mn-lt"/>
              </a:rPr>
              <a:t> wellness coaching. </a:t>
            </a:r>
            <a:r>
              <a:rPr lang="en-US" sz="2800" b="0" i="0">
                <a:solidFill>
                  <a:schemeClr val="accent5"/>
                </a:solidFill>
                <a:latin typeface="+mn-lt"/>
              </a:rPr>
              <a:t>Coaches </a:t>
            </a:r>
            <a:r>
              <a:rPr lang="en-US" altLang="en-US" sz="2800" i="0">
                <a:solidFill>
                  <a:schemeClr val="accent5"/>
                </a:solidFill>
                <a:latin typeface="+mn-lt"/>
                <a:ea typeface="ＭＳ Ｐゴシック" charset="-128"/>
              </a:rPr>
              <a:t>are dedicated to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keeping you engaged and motivated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2800" b="0" i="0">
                <a:solidFill>
                  <a:schemeClr val="accent5"/>
                </a:solidFill>
                <a:latin typeface="+mn-lt"/>
              </a:rPr>
              <a:t>reach your personal and workplace goals.</a:t>
            </a:r>
            <a:endParaRPr lang="en-US" sz="2800" i="0">
              <a:solidFill>
                <a:schemeClr val="accent5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en-US" sz="2800">
                <a:solidFill>
                  <a:schemeClr val="accent4"/>
                </a:solidFill>
              </a:rPr>
              <a:t>Aspects of well-being commonly addresses include:</a:t>
            </a:r>
          </a:p>
        </p:txBody>
      </p:sp>
      <p:sp>
        <p:nvSpPr>
          <p:cNvPr id="10" name="Title 8"/>
          <p:cNvSpPr txBox="1">
            <a:spLocks/>
          </p:cNvSpPr>
          <p:nvPr userDrawn="1"/>
        </p:nvSpPr>
        <p:spPr>
          <a:xfrm>
            <a:off x="625136" y="356548"/>
            <a:ext cx="569538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 baseline="0">
                <a:latin typeface="+mj-lt"/>
              </a:rPr>
              <a:t>Wellness Coaching</a:t>
            </a:r>
            <a:endParaRPr lang="en-US" sz="3200"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91863" y="190500"/>
            <a:ext cx="3033381" cy="5943600"/>
            <a:chOff x="3591863" y="190500"/>
            <a:chExt cx="3033381" cy="59436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591863" y="4665553"/>
              <a:ext cx="2834640" cy="0"/>
            </a:xfrm>
            <a:prstGeom prst="line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Left Bracket 8"/>
            <p:cNvSpPr/>
            <p:nvPr userDrawn="1"/>
          </p:nvSpPr>
          <p:spPr>
            <a:xfrm>
              <a:off x="6442364" y="190500"/>
              <a:ext cx="182880" cy="5943600"/>
            </a:xfrm>
            <a:prstGeom prst="leftBracket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30" y="54111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1992">
          <p15:clr>
            <a:srgbClr val="FBAE40"/>
          </p15:clr>
        </p15:guide>
        <p15:guide id="3" pos="3480">
          <p15:clr>
            <a:srgbClr val="FBAE40"/>
          </p15:clr>
        </p15:guide>
        <p15:guide id="4" pos="3504">
          <p15:clr>
            <a:srgbClr val="FBAE40"/>
          </p15:clr>
        </p15:guide>
        <p15:guide id="5" orient="horz" pos="340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ferral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"/>
          <a:stretch/>
        </p:blipFill>
        <p:spPr>
          <a:xfrm>
            <a:off x="6743700" y="-1"/>
            <a:ext cx="5448300" cy="634261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986" y="1401992"/>
            <a:ext cx="55694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Self-referral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Informal Supervisory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Formal Supervisory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Mandatory Supervisory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2300" y="351816"/>
            <a:ext cx="55778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Four EAP Referral Types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60" y="200089"/>
            <a:ext cx="1592096" cy="9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f-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323" y="-1839"/>
            <a:ext cx="5454727" cy="63365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986" y="1160315"/>
            <a:ext cx="556945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Any employee may contact BHS to seek information, schedule an appointment or discuss a personal problem.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A self-referred employee seeking assistance can do so with complete privacy.</a:t>
            </a:r>
            <a:endParaRPr lang="en-US" sz="280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2300" y="350699"/>
            <a:ext cx="55778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1. Self-referral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60" y="200089"/>
            <a:ext cx="1592096" cy="9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supervisor_eap_work-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323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22300" y="3593036"/>
            <a:ext cx="10972800" cy="60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0AB00"/>
                </a:solidFill>
                <a:latin typeface="Franklin Gothic Book" panose="020B0503020102020204" pitchFamily="34" charset="0"/>
              </a:rPr>
              <a:t>Employee Orientation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2300" y="1960841"/>
            <a:ext cx="1097280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Employee Assistance</a:t>
            </a:r>
            <a:r>
              <a:rPr lang="en-US" sz="4400" baseline="0">
                <a:solidFill>
                  <a:schemeClr val="bg1"/>
                </a:solidFill>
                <a:latin typeface="Georgia" panose="02040502050405020303" pitchFamily="18" charset="0"/>
              </a:rPr>
              <a:t> Program</a:t>
            </a:r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319" y="5365791"/>
            <a:ext cx="1645920" cy="9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6548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2. Informal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300" y="1155700"/>
            <a:ext cx="101648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a supervisor notices a change in an employee’s performance and/or mood and encourages the employee to consult the EAP for help</a:t>
            </a:r>
          </a:p>
          <a:p>
            <a:pPr marL="45720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A supervisor can informally refer an employee to the EAP by: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Promoting the EAP services as a resource; Informing the employee services are free and confidential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Strongly encourage the employee to contact BHS</a:t>
            </a:r>
          </a:p>
          <a:p>
            <a:pPr marL="914400" lvl="1" indent="-4572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Remind the employee that a professional can assist them with whatever problem is affecting his or her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960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3. Formal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56315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Used for an employee whose once acceptable performance is deteriorating and have already tried making an informal referral 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Formal referral examples include: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Distracted, not focused at work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Sharing personal stressors at work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Decline in work performance</a:t>
            </a:r>
          </a:p>
          <a:p>
            <a:pPr marL="461963" lvl="0" indent="-461963" algn="l" defTabSz="914400" rtl="0" eaLnBrk="1" latinLnBrk="0" hangingPunct="1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Used as a resource for the employee to improve their work performance before disciplinary action is necessary</a:t>
            </a:r>
            <a:endParaRPr lang="en-US" sz="28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datory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+mj-lt"/>
              </a:rPr>
              <a:t>4. Mandatory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4267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there is a serious policy violation or risk of termination due to unchanged behavior.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Mandatory referral examples include: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Threatening behaviors at work, harassment, angry outbursts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Violation of substance abuse policy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Continued absenteeism/tardiness despite multiple warnings</a:t>
            </a:r>
          </a:p>
        </p:txBody>
      </p:sp>
    </p:spTree>
    <p:extLst>
      <p:ext uri="{BB962C8B-B14F-4D97-AF65-F5344CB8AC3E}">
        <p14:creationId xmlns:p14="http://schemas.microsoft.com/office/powerpoint/2010/main" val="13525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datory referral_HR MANAG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+mj-lt"/>
              </a:rPr>
              <a:t>4. Mandatory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6694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accent4"/>
                </a:solidFill>
              </a:rPr>
              <a:t>All mandatory referrals must go through your human resources (HR) department prior to any communication with your employee.</a:t>
            </a:r>
            <a:endParaRPr lang="en-US" sz="2800">
              <a:solidFill>
                <a:schemeClr val="accent4"/>
              </a:solidFill>
            </a:endParaRPr>
          </a:p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there is a serious policy violation or risk of termination due to unchanged behavior.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Mandatory referral examples include: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Threatening behaviors at work, harassment, angry outbursts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Violation of substance abuse policy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Continued absenteeism/tardiness despite multiple warnings</a:t>
            </a:r>
          </a:p>
        </p:txBody>
      </p:sp>
    </p:spTree>
    <p:extLst>
      <p:ext uri="{BB962C8B-B14F-4D97-AF65-F5344CB8AC3E}">
        <p14:creationId xmlns:p14="http://schemas.microsoft.com/office/powerpoint/2010/main" val="1937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54F-A81D-4F66-93C3-E5FCC5C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7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54F-A81D-4F66-93C3-E5FCC5C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1A2E3-4A73-422B-B899-348C7C80D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"/>
          <a:stretch/>
        </p:blipFill>
        <p:spPr>
          <a:xfrm>
            <a:off x="-1" y="0"/>
            <a:ext cx="12192000" cy="686056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2297" y="738130"/>
            <a:ext cx="11029771" cy="560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BHS Employee Assistance Program (EAP) provides free, confidential, 24/7 support to </a:t>
            </a:r>
            <a:r>
              <a:rPr lang="en-US" sz="44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help you succeed</a:t>
            </a:r>
            <a:r>
              <a:rPr lang="en-US" sz="44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at work and life</a:t>
            </a:r>
            <a:endParaRPr lang="en-US" sz="4400" b="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bout bh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2298" y="738130"/>
            <a:ext cx="10994936" cy="560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EAP services are available to all employees and household members. </a:t>
            </a:r>
            <a:endParaRPr lang="en-US" sz="44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_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b="128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5551" y="3044279"/>
            <a:ext cx="5836689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MyBHS Portal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,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327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2300" y="35631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My</a:t>
            </a:r>
            <a:r>
              <a:rPr lang="en-US" sz="3200" baseline="0">
                <a:solidFill>
                  <a:schemeClr val="tx1"/>
                </a:solidFill>
                <a:latin typeface="+mj-lt"/>
              </a:rPr>
              <a:t>BHS Portal 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7986" y="1159367"/>
            <a:ext cx="502081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solidFill>
                  <a:schemeClr val="accent3"/>
                </a:solidFill>
                <a:latin typeface="+mn-lt"/>
              </a:rPr>
              <a:t>Access a variety of trusted online resources to help improve your overall </a:t>
            </a:r>
            <a:r>
              <a:rPr lang="en-US" sz="2800" baseline="0">
                <a:solidFill>
                  <a:schemeClr val="accent3"/>
                </a:solidFill>
                <a:latin typeface="+mn-lt"/>
              </a:rPr>
              <a:t>well-being.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Visit </a:t>
            </a:r>
            <a:r>
              <a:rPr lang="en-US" sz="2400" baseline="0" err="1">
                <a:solidFill>
                  <a:schemeClr val="accent4"/>
                </a:solidFill>
                <a:latin typeface="+mn-lt"/>
              </a:rPr>
              <a:t>portal.BHSonline.com</a:t>
            </a:r>
            <a:endParaRPr lang="en-US" sz="2400" baseline="0">
              <a:solidFill>
                <a:schemeClr val="accent4"/>
              </a:solidFill>
              <a:latin typeface="+mn-lt"/>
            </a:endParaRP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Enter Organization ID</a:t>
            </a:r>
            <a:r>
              <a:rPr lang="en-US" sz="2400" baseline="0">
                <a:solidFill>
                  <a:schemeClr val="accent4"/>
                </a:solidFill>
                <a:latin typeface="+mn-lt"/>
              </a:rPr>
              <a:t>*</a:t>
            </a:r>
            <a:endParaRPr lang="en-US" sz="2400" baseline="0">
              <a:solidFill>
                <a:schemeClr val="accent5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>
                <a:solidFill>
                  <a:schemeClr val="tx1"/>
                </a:solidFill>
                <a:latin typeface="+mn-lt"/>
              </a:rPr>
              <a:t>                   </a:t>
            </a:r>
            <a:r>
              <a:rPr lang="en-US" sz="1200" baseline="0">
                <a:solidFill>
                  <a:schemeClr val="accent4"/>
                </a:solidFill>
                <a:latin typeface="+mn-lt"/>
              </a:rPr>
              <a:t>*</a:t>
            </a:r>
            <a:r>
              <a:rPr lang="en-US" sz="1200" baseline="0">
                <a:solidFill>
                  <a:schemeClr val="tx1"/>
                </a:solidFill>
                <a:latin typeface="+mn-lt"/>
              </a:rPr>
              <a:t>ID can be found in your Summary of Services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+mj-lt"/>
              <a:buAutoNum type="arabicPeriod" startAt="3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Click the “LOGIN” button </a:t>
            </a:r>
            <a:r>
              <a:rPr lang="en-US" sz="2400" baseline="0">
                <a:solidFill>
                  <a:schemeClr val="tx1"/>
                </a:solidFill>
                <a:latin typeface="+mn-lt"/>
              </a:rPr>
              <a:t>	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569057" y="1605477"/>
            <a:ext cx="5079717" cy="3966648"/>
            <a:chOff x="6569057" y="2015052"/>
            <a:chExt cx="5079717" cy="396664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569057" y="2015052"/>
              <a:ext cx="5079717" cy="3966648"/>
              <a:chOff x="3254850" y="1963604"/>
              <a:chExt cx="5682303" cy="44371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4850" y="1963604"/>
                <a:ext cx="5682303" cy="443719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450929" y="4649564"/>
                <a:ext cx="5257800" cy="630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Screen Clipping"/>
            <p:cNvPicPr>
              <a:picLocks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"/>
            <a:stretch/>
          </p:blipFill>
          <p:spPr>
            <a:xfrm>
              <a:off x="6733032" y="2193833"/>
              <a:ext cx="4745736" cy="2788920"/>
            </a:xfrm>
            <a:prstGeom prst="rect">
              <a:avLst/>
            </a:prstGeom>
          </p:spPr>
        </p:pic>
        <p:sp>
          <p:nvSpPr>
            <p:cNvPr id="14" name="Arrow: Right 8"/>
            <p:cNvSpPr>
              <a:spLocks noChangeAspect="1"/>
            </p:cNvSpPr>
            <p:nvPr userDrawn="1"/>
          </p:nvSpPr>
          <p:spPr>
            <a:xfrm>
              <a:off x="9400202" y="3814892"/>
              <a:ext cx="365760" cy="380425"/>
            </a:xfrm>
            <a:custGeom>
              <a:avLst/>
              <a:gdLst>
                <a:gd name="connsiteX0" fmla="*/ 0 w 749668"/>
                <a:gd name="connsiteY0" fmla="*/ 157075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7" fmla="*/ 0 w 749668"/>
                <a:gd name="connsiteY7" fmla="*/ 157075 h 628299"/>
                <a:gd name="connsiteX0" fmla="*/ 0 w 749668"/>
                <a:gd name="connsiteY0" fmla="*/ 157075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7" fmla="*/ 0 w 749668"/>
                <a:gd name="connsiteY7" fmla="*/ 157075 h 628299"/>
                <a:gd name="connsiteX0" fmla="*/ 0 w 749668"/>
                <a:gd name="connsiteY0" fmla="*/ 471224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0" fmla="*/ 0 w 749668"/>
                <a:gd name="connsiteY0" fmla="*/ 319759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319759 h 628299"/>
                <a:gd name="connsiteX0" fmla="*/ 0 w 749668"/>
                <a:gd name="connsiteY0" fmla="*/ 437565 h 746105"/>
                <a:gd name="connsiteX1" fmla="*/ 435519 w 749668"/>
                <a:gd name="connsiteY1" fmla="*/ 274881 h 746105"/>
                <a:gd name="connsiteX2" fmla="*/ 370903 w 749668"/>
                <a:gd name="connsiteY2" fmla="*/ 0 h 746105"/>
                <a:gd name="connsiteX3" fmla="*/ 749668 w 749668"/>
                <a:gd name="connsiteY3" fmla="*/ 431956 h 746105"/>
                <a:gd name="connsiteX4" fmla="*/ 435519 w 749668"/>
                <a:gd name="connsiteY4" fmla="*/ 746105 h 746105"/>
                <a:gd name="connsiteX5" fmla="*/ 435519 w 749668"/>
                <a:gd name="connsiteY5" fmla="*/ 589030 h 746105"/>
                <a:gd name="connsiteX6" fmla="*/ 0 w 749668"/>
                <a:gd name="connsiteY6" fmla="*/ 437565 h 746105"/>
                <a:gd name="connsiteX0" fmla="*/ 0 w 749668"/>
                <a:gd name="connsiteY0" fmla="*/ 437565 h 863912"/>
                <a:gd name="connsiteX1" fmla="*/ 435519 w 749668"/>
                <a:gd name="connsiteY1" fmla="*/ 27488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5519 w 749668"/>
                <a:gd name="connsiteY5" fmla="*/ 589030 h 863912"/>
                <a:gd name="connsiteX6" fmla="*/ 0 w 749668"/>
                <a:gd name="connsiteY6" fmla="*/ 437565 h 863912"/>
                <a:gd name="connsiteX0" fmla="*/ 0 w 749668"/>
                <a:gd name="connsiteY0" fmla="*/ 437565 h 863912"/>
                <a:gd name="connsiteX1" fmla="*/ 443786 w 749668"/>
                <a:gd name="connsiteY1" fmla="*/ 33517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5519 w 749668"/>
                <a:gd name="connsiteY5" fmla="*/ 589030 h 863912"/>
                <a:gd name="connsiteX6" fmla="*/ 0 w 749668"/>
                <a:gd name="connsiteY6" fmla="*/ 437565 h 863912"/>
                <a:gd name="connsiteX0" fmla="*/ 0 w 749668"/>
                <a:gd name="connsiteY0" fmla="*/ 437565 h 863912"/>
                <a:gd name="connsiteX1" fmla="*/ 443786 w 749668"/>
                <a:gd name="connsiteY1" fmla="*/ 33517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9653 w 749668"/>
                <a:gd name="connsiteY5" fmla="*/ 533764 h 863912"/>
                <a:gd name="connsiteX6" fmla="*/ 0 w 749668"/>
                <a:gd name="connsiteY6" fmla="*/ 437565 h 863912"/>
                <a:gd name="connsiteX0" fmla="*/ 0 w 729021"/>
                <a:gd name="connsiteY0" fmla="*/ 437565 h 863912"/>
                <a:gd name="connsiteX1" fmla="*/ 423139 w 729021"/>
                <a:gd name="connsiteY1" fmla="*/ 335171 h 863912"/>
                <a:gd name="connsiteX2" fmla="*/ 350256 w 729021"/>
                <a:gd name="connsiteY2" fmla="*/ 0 h 863912"/>
                <a:gd name="connsiteX3" fmla="*/ 729021 w 729021"/>
                <a:gd name="connsiteY3" fmla="*/ 431956 h 863912"/>
                <a:gd name="connsiteX4" fmla="*/ 354872 w 729021"/>
                <a:gd name="connsiteY4" fmla="*/ 863912 h 863912"/>
                <a:gd name="connsiteX5" fmla="*/ 419006 w 729021"/>
                <a:gd name="connsiteY5" fmla="*/ 533764 h 863912"/>
                <a:gd name="connsiteX6" fmla="*/ 0 w 729021"/>
                <a:gd name="connsiteY6" fmla="*/ 437565 h 863912"/>
                <a:gd name="connsiteX0" fmla="*/ 0 w 729021"/>
                <a:gd name="connsiteY0" fmla="*/ 457661 h 884008"/>
                <a:gd name="connsiteX1" fmla="*/ 423139 w 729021"/>
                <a:gd name="connsiteY1" fmla="*/ 355267 h 884008"/>
                <a:gd name="connsiteX2" fmla="*/ 350256 w 729021"/>
                <a:gd name="connsiteY2" fmla="*/ 0 h 884008"/>
                <a:gd name="connsiteX3" fmla="*/ 729021 w 729021"/>
                <a:gd name="connsiteY3" fmla="*/ 452052 h 884008"/>
                <a:gd name="connsiteX4" fmla="*/ 354872 w 729021"/>
                <a:gd name="connsiteY4" fmla="*/ 884008 h 884008"/>
                <a:gd name="connsiteX5" fmla="*/ 419006 w 729021"/>
                <a:gd name="connsiteY5" fmla="*/ 553860 h 884008"/>
                <a:gd name="connsiteX6" fmla="*/ 0 w 729021"/>
                <a:gd name="connsiteY6" fmla="*/ 457661 h 884008"/>
                <a:gd name="connsiteX0" fmla="*/ 0 w 729021"/>
                <a:gd name="connsiteY0" fmla="*/ 447613 h 873960"/>
                <a:gd name="connsiteX1" fmla="*/ 423139 w 729021"/>
                <a:gd name="connsiteY1" fmla="*/ 345219 h 873960"/>
                <a:gd name="connsiteX2" fmla="*/ 350256 w 729021"/>
                <a:gd name="connsiteY2" fmla="*/ 0 h 873960"/>
                <a:gd name="connsiteX3" fmla="*/ 729021 w 729021"/>
                <a:gd name="connsiteY3" fmla="*/ 442004 h 873960"/>
                <a:gd name="connsiteX4" fmla="*/ 354872 w 729021"/>
                <a:gd name="connsiteY4" fmla="*/ 873960 h 873960"/>
                <a:gd name="connsiteX5" fmla="*/ 419006 w 729021"/>
                <a:gd name="connsiteY5" fmla="*/ 543812 h 873960"/>
                <a:gd name="connsiteX6" fmla="*/ 0 w 729021"/>
                <a:gd name="connsiteY6" fmla="*/ 447613 h 873960"/>
                <a:gd name="connsiteX0" fmla="*/ 0 w 729021"/>
                <a:gd name="connsiteY0" fmla="*/ 447613 h 873960"/>
                <a:gd name="connsiteX1" fmla="*/ 423139 w 729021"/>
                <a:gd name="connsiteY1" fmla="*/ 345219 h 873960"/>
                <a:gd name="connsiteX2" fmla="*/ 354250 w 729021"/>
                <a:gd name="connsiteY2" fmla="*/ 0 h 873960"/>
                <a:gd name="connsiteX3" fmla="*/ 729021 w 729021"/>
                <a:gd name="connsiteY3" fmla="*/ 442004 h 873960"/>
                <a:gd name="connsiteX4" fmla="*/ 354872 w 729021"/>
                <a:gd name="connsiteY4" fmla="*/ 873960 h 873960"/>
                <a:gd name="connsiteX5" fmla="*/ 419006 w 729021"/>
                <a:gd name="connsiteY5" fmla="*/ 543812 h 873960"/>
                <a:gd name="connsiteX6" fmla="*/ 0 w 729021"/>
                <a:gd name="connsiteY6" fmla="*/ 447613 h 873960"/>
                <a:gd name="connsiteX0" fmla="*/ 0 w 729021"/>
                <a:gd name="connsiteY0" fmla="*/ 447613 h 889032"/>
                <a:gd name="connsiteX1" fmla="*/ 423139 w 729021"/>
                <a:gd name="connsiteY1" fmla="*/ 345219 h 889032"/>
                <a:gd name="connsiteX2" fmla="*/ 354250 w 729021"/>
                <a:gd name="connsiteY2" fmla="*/ 0 h 889032"/>
                <a:gd name="connsiteX3" fmla="*/ 729021 w 729021"/>
                <a:gd name="connsiteY3" fmla="*/ 442004 h 889032"/>
                <a:gd name="connsiteX4" fmla="*/ 354872 w 729021"/>
                <a:gd name="connsiteY4" fmla="*/ 889032 h 889032"/>
                <a:gd name="connsiteX5" fmla="*/ 419006 w 729021"/>
                <a:gd name="connsiteY5" fmla="*/ 543812 h 889032"/>
                <a:gd name="connsiteX6" fmla="*/ 0 w 729021"/>
                <a:gd name="connsiteY6" fmla="*/ 447613 h 889032"/>
                <a:gd name="connsiteX0" fmla="*/ 0 w 729021"/>
                <a:gd name="connsiteY0" fmla="*/ 457830 h 899249"/>
                <a:gd name="connsiteX1" fmla="*/ 423139 w 729021"/>
                <a:gd name="connsiteY1" fmla="*/ 355436 h 899249"/>
                <a:gd name="connsiteX2" fmla="*/ 354250 w 729021"/>
                <a:gd name="connsiteY2" fmla="*/ 0 h 899249"/>
                <a:gd name="connsiteX3" fmla="*/ 729021 w 729021"/>
                <a:gd name="connsiteY3" fmla="*/ 452221 h 899249"/>
                <a:gd name="connsiteX4" fmla="*/ 354872 w 729021"/>
                <a:gd name="connsiteY4" fmla="*/ 899249 h 899249"/>
                <a:gd name="connsiteX5" fmla="*/ 419006 w 729021"/>
                <a:gd name="connsiteY5" fmla="*/ 554029 h 899249"/>
                <a:gd name="connsiteX6" fmla="*/ 0 w 729021"/>
                <a:gd name="connsiteY6" fmla="*/ 457830 h 899249"/>
                <a:gd name="connsiteX0" fmla="*/ 0 w 729021"/>
                <a:gd name="connsiteY0" fmla="*/ 457830 h 899249"/>
                <a:gd name="connsiteX1" fmla="*/ 423139 w 729021"/>
                <a:gd name="connsiteY1" fmla="*/ 355436 h 899249"/>
                <a:gd name="connsiteX2" fmla="*/ 354250 w 729021"/>
                <a:gd name="connsiteY2" fmla="*/ 0 h 899249"/>
                <a:gd name="connsiteX3" fmla="*/ 729021 w 729021"/>
                <a:gd name="connsiteY3" fmla="*/ 452221 h 899249"/>
                <a:gd name="connsiteX4" fmla="*/ 354872 w 729021"/>
                <a:gd name="connsiteY4" fmla="*/ 899249 h 899249"/>
                <a:gd name="connsiteX5" fmla="*/ 419006 w 729021"/>
                <a:gd name="connsiteY5" fmla="*/ 554029 h 899249"/>
                <a:gd name="connsiteX6" fmla="*/ 0 w 729021"/>
                <a:gd name="connsiteY6" fmla="*/ 457830 h 899249"/>
                <a:gd name="connsiteX0" fmla="*/ 0 w 729021"/>
                <a:gd name="connsiteY0" fmla="*/ 444207 h 885626"/>
                <a:gd name="connsiteX1" fmla="*/ 423139 w 729021"/>
                <a:gd name="connsiteY1" fmla="*/ 341813 h 885626"/>
                <a:gd name="connsiteX2" fmla="*/ 351544 w 729021"/>
                <a:gd name="connsiteY2" fmla="*/ 0 h 885626"/>
                <a:gd name="connsiteX3" fmla="*/ 729021 w 729021"/>
                <a:gd name="connsiteY3" fmla="*/ 438598 h 885626"/>
                <a:gd name="connsiteX4" fmla="*/ 354872 w 729021"/>
                <a:gd name="connsiteY4" fmla="*/ 885626 h 885626"/>
                <a:gd name="connsiteX5" fmla="*/ 419006 w 729021"/>
                <a:gd name="connsiteY5" fmla="*/ 540406 h 885626"/>
                <a:gd name="connsiteX6" fmla="*/ 0 w 729021"/>
                <a:gd name="connsiteY6" fmla="*/ 444207 h 885626"/>
                <a:gd name="connsiteX0" fmla="*/ 0 w 729021"/>
                <a:gd name="connsiteY0" fmla="*/ 451018 h 892437"/>
                <a:gd name="connsiteX1" fmla="*/ 423139 w 729021"/>
                <a:gd name="connsiteY1" fmla="*/ 348624 h 892437"/>
                <a:gd name="connsiteX2" fmla="*/ 354251 w 729021"/>
                <a:gd name="connsiteY2" fmla="*/ 0 h 892437"/>
                <a:gd name="connsiteX3" fmla="*/ 729021 w 729021"/>
                <a:gd name="connsiteY3" fmla="*/ 445409 h 892437"/>
                <a:gd name="connsiteX4" fmla="*/ 354872 w 729021"/>
                <a:gd name="connsiteY4" fmla="*/ 892437 h 892437"/>
                <a:gd name="connsiteX5" fmla="*/ 419006 w 729021"/>
                <a:gd name="connsiteY5" fmla="*/ 547217 h 892437"/>
                <a:gd name="connsiteX6" fmla="*/ 0 w 729021"/>
                <a:gd name="connsiteY6" fmla="*/ 451018 h 892437"/>
                <a:gd name="connsiteX0" fmla="*/ 0 w 729021"/>
                <a:gd name="connsiteY0" fmla="*/ 454424 h 895843"/>
                <a:gd name="connsiteX1" fmla="*/ 423139 w 729021"/>
                <a:gd name="connsiteY1" fmla="*/ 352030 h 895843"/>
                <a:gd name="connsiteX2" fmla="*/ 354251 w 729021"/>
                <a:gd name="connsiteY2" fmla="*/ 0 h 895843"/>
                <a:gd name="connsiteX3" fmla="*/ 729021 w 729021"/>
                <a:gd name="connsiteY3" fmla="*/ 448815 h 895843"/>
                <a:gd name="connsiteX4" fmla="*/ 354872 w 729021"/>
                <a:gd name="connsiteY4" fmla="*/ 895843 h 895843"/>
                <a:gd name="connsiteX5" fmla="*/ 419006 w 729021"/>
                <a:gd name="connsiteY5" fmla="*/ 550623 h 895843"/>
                <a:gd name="connsiteX6" fmla="*/ 0 w 729021"/>
                <a:gd name="connsiteY6" fmla="*/ 454424 h 895843"/>
                <a:gd name="connsiteX0" fmla="*/ 0 w 729021"/>
                <a:gd name="connsiteY0" fmla="*/ 454424 h 895843"/>
                <a:gd name="connsiteX1" fmla="*/ 423139 w 729021"/>
                <a:gd name="connsiteY1" fmla="*/ 352030 h 895843"/>
                <a:gd name="connsiteX2" fmla="*/ 354251 w 729021"/>
                <a:gd name="connsiteY2" fmla="*/ 0 h 895843"/>
                <a:gd name="connsiteX3" fmla="*/ 729021 w 729021"/>
                <a:gd name="connsiteY3" fmla="*/ 448815 h 895843"/>
                <a:gd name="connsiteX4" fmla="*/ 354872 w 729021"/>
                <a:gd name="connsiteY4" fmla="*/ 895843 h 895843"/>
                <a:gd name="connsiteX5" fmla="*/ 419006 w 729021"/>
                <a:gd name="connsiteY5" fmla="*/ 550623 h 895843"/>
                <a:gd name="connsiteX6" fmla="*/ 0 w 729021"/>
                <a:gd name="connsiteY6" fmla="*/ 454424 h 895843"/>
                <a:gd name="connsiteX0" fmla="*/ 0 w 704657"/>
                <a:gd name="connsiteY0" fmla="*/ 454424 h 895843"/>
                <a:gd name="connsiteX1" fmla="*/ 398775 w 704657"/>
                <a:gd name="connsiteY1" fmla="*/ 352030 h 895843"/>
                <a:gd name="connsiteX2" fmla="*/ 329887 w 704657"/>
                <a:gd name="connsiteY2" fmla="*/ 0 h 895843"/>
                <a:gd name="connsiteX3" fmla="*/ 704657 w 704657"/>
                <a:gd name="connsiteY3" fmla="*/ 448815 h 895843"/>
                <a:gd name="connsiteX4" fmla="*/ 330508 w 704657"/>
                <a:gd name="connsiteY4" fmla="*/ 895843 h 895843"/>
                <a:gd name="connsiteX5" fmla="*/ 394642 w 704657"/>
                <a:gd name="connsiteY5" fmla="*/ 550623 h 895843"/>
                <a:gd name="connsiteX6" fmla="*/ 0 w 704657"/>
                <a:gd name="connsiteY6" fmla="*/ 454424 h 895843"/>
                <a:gd name="connsiteX0" fmla="*/ 0 w 701950"/>
                <a:gd name="connsiteY0" fmla="*/ 444208 h 895843"/>
                <a:gd name="connsiteX1" fmla="*/ 396068 w 701950"/>
                <a:gd name="connsiteY1" fmla="*/ 352030 h 895843"/>
                <a:gd name="connsiteX2" fmla="*/ 327180 w 701950"/>
                <a:gd name="connsiteY2" fmla="*/ 0 h 895843"/>
                <a:gd name="connsiteX3" fmla="*/ 701950 w 701950"/>
                <a:gd name="connsiteY3" fmla="*/ 448815 h 895843"/>
                <a:gd name="connsiteX4" fmla="*/ 327801 w 701950"/>
                <a:gd name="connsiteY4" fmla="*/ 895843 h 895843"/>
                <a:gd name="connsiteX5" fmla="*/ 391935 w 701950"/>
                <a:gd name="connsiteY5" fmla="*/ 550623 h 895843"/>
                <a:gd name="connsiteX6" fmla="*/ 0 w 701950"/>
                <a:gd name="connsiteY6" fmla="*/ 444208 h 895843"/>
                <a:gd name="connsiteX0" fmla="*/ 0 w 707364"/>
                <a:gd name="connsiteY0" fmla="*/ 447613 h 895843"/>
                <a:gd name="connsiteX1" fmla="*/ 401482 w 707364"/>
                <a:gd name="connsiteY1" fmla="*/ 352030 h 895843"/>
                <a:gd name="connsiteX2" fmla="*/ 332594 w 707364"/>
                <a:gd name="connsiteY2" fmla="*/ 0 h 895843"/>
                <a:gd name="connsiteX3" fmla="*/ 707364 w 707364"/>
                <a:gd name="connsiteY3" fmla="*/ 448815 h 895843"/>
                <a:gd name="connsiteX4" fmla="*/ 333215 w 707364"/>
                <a:gd name="connsiteY4" fmla="*/ 895843 h 895843"/>
                <a:gd name="connsiteX5" fmla="*/ 397349 w 707364"/>
                <a:gd name="connsiteY5" fmla="*/ 550623 h 895843"/>
                <a:gd name="connsiteX6" fmla="*/ 0 w 707364"/>
                <a:gd name="connsiteY6" fmla="*/ 447613 h 895843"/>
                <a:gd name="connsiteX0" fmla="*/ 0 w 710071"/>
                <a:gd name="connsiteY0" fmla="*/ 447613 h 895843"/>
                <a:gd name="connsiteX1" fmla="*/ 404189 w 710071"/>
                <a:gd name="connsiteY1" fmla="*/ 352030 h 895843"/>
                <a:gd name="connsiteX2" fmla="*/ 335301 w 710071"/>
                <a:gd name="connsiteY2" fmla="*/ 0 h 895843"/>
                <a:gd name="connsiteX3" fmla="*/ 710071 w 710071"/>
                <a:gd name="connsiteY3" fmla="*/ 448815 h 895843"/>
                <a:gd name="connsiteX4" fmla="*/ 335922 w 710071"/>
                <a:gd name="connsiteY4" fmla="*/ 895843 h 895843"/>
                <a:gd name="connsiteX5" fmla="*/ 400056 w 710071"/>
                <a:gd name="connsiteY5" fmla="*/ 550623 h 895843"/>
                <a:gd name="connsiteX6" fmla="*/ 0 w 710071"/>
                <a:gd name="connsiteY6" fmla="*/ 447613 h 895843"/>
                <a:gd name="connsiteX0" fmla="*/ 0 w 696536"/>
                <a:gd name="connsiteY0" fmla="*/ 447613 h 895843"/>
                <a:gd name="connsiteX1" fmla="*/ 390654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86521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86521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94642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94642 w 696536"/>
                <a:gd name="connsiteY5" fmla="*/ 543812 h 895843"/>
                <a:gd name="connsiteX6" fmla="*/ 0 w 696536"/>
                <a:gd name="connsiteY6" fmla="*/ 447613 h 895843"/>
                <a:gd name="connsiteX0" fmla="*/ 0 w 670093"/>
                <a:gd name="connsiteY0" fmla="*/ 447613 h 895843"/>
                <a:gd name="connsiteX1" fmla="*/ 372332 w 670093"/>
                <a:gd name="connsiteY1" fmla="*/ 352030 h 895843"/>
                <a:gd name="connsiteX2" fmla="*/ 295323 w 670093"/>
                <a:gd name="connsiteY2" fmla="*/ 0 h 895843"/>
                <a:gd name="connsiteX3" fmla="*/ 670093 w 670093"/>
                <a:gd name="connsiteY3" fmla="*/ 448815 h 895843"/>
                <a:gd name="connsiteX4" fmla="*/ 295944 w 670093"/>
                <a:gd name="connsiteY4" fmla="*/ 895843 h 895843"/>
                <a:gd name="connsiteX5" fmla="*/ 368199 w 670093"/>
                <a:gd name="connsiteY5" fmla="*/ 543812 h 895843"/>
                <a:gd name="connsiteX6" fmla="*/ 0 w 670093"/>
                <a:gd name="connsiteY6" fmla="*/ 447613 h 895843"/>
                <a:gd name="connsiteX0" fmla="*/ 0 w 688603"/>
                <a:gd name="connsiteY0" fmla="*/ 444208 h 895843"/>
                <a:gd name="connsiteX1" fmla="*/ 390842 w 688603"/>
                <a:gd name="connsiteY1" fmla="*/ 352030 h 895843"/>
                <a:gd name="connsiteX2" fmla="*/ 313833 w 688603"/>
                <a:gd name="connsiteY2" fmla="*/ 0 h 895843"/>
                <a:gd name="connsiteX3" fmla="*/ 688603 w 688603"/>
                <a:gd name="connsiteY3" fmla="*/ 448815 h 895843"/>
                <a:gd name="connsiteX4" fmla="*/ 314454 w 688603"/>
                <a:gd name="connsiteY4" fmla="*/ 895843 h 895843"/>
                <a:gd name="connsiteX5" fmla="*/ 386709 w 688603"/>
                <a:gd name="connsiteY5" fmla="*/ 543812 h 895843"/>
                <a:gd name="connsiteX6" fmla="*/ 0 w 688603"/>
                <a:gd name="connsiteY6" fmla="*/ 444208 h 895843"/>
                <a:gd name="connsiteX0" fmla="*/ 0 w 685958"/>
                <a:gd name="connsiteY0" fmla="*/ 451019 h 895843"/>
                <a:gd name="connsiteX1" fmla="*/ 388197 w 685958"/>
                <a:gd name="connsiteY1" fmla="*/ 352030 h 895843"/>
                <a:gd name="connsiteX2" fmla="*/ 311188 w 685958"/>
                <a:gd name="connsiteY2" fmla="*/ 0 h 895843"/>
                <a:gd name="connsiteX3" fmla="*/ 685958 w 685958"/>
                <a:gd name="connsiteY3" fmla="*/ 448815 h 895843"/>
                <a:gd name="connsiteX4" fmla="*/ 311809 w 685958"/>
                <a:gd name="connsiteY4" fmla="*/ 895843 h 895843"/>
                <a:gd name="connsiteX5" fmla="*/ 384064 w 685958"/>
                <a:gd name="connsiteY5" fmla="*/ 543812 h 895843"/>
                <a:gd name="connsiteX6" fmla="*/ 0 w 685958"/>
                <a:gd name="connsiteY6" fmla="*/ 451019 h 895843"/>
                <a:gd name="connsiteX0" fmla="*/ 0 w 685958"/>
                <a:gd name="connsiteY0" fmla="*/ 447613 h 895843"/>
                <a:gd name="connsiteX1" fmla="*/ 388197 w 685958"/>
                <a:gd name="connsiteY1" fmla="*/ 352030 h 895843"/>
                <a:gd name="connsiteX2" fmla="*/ 311188 w 685958"/>
                <a:gd name="connsiteY2" fmla="*/ 0 h 895843"/>
                <a:gd name="connsiteX3" fmla="*/ 685958 w 685958"/>
                <a:gd name="connsiteY3" fmla="*/ 448815 h 895843"/>
                <a:gd name="connsiteX4" fmla="*/ 311809 w 685958"/>
                <a:gd name="connsiteY4" fmla="*/ 895843 h 895843"/>
                <a:gd name="connsiteX5" fmla="*/ 384064 w 685958"/>
                <a:gd name="connsiteY5" fmla="*/ 543812 h 895843"/>
                <a:gd name="connsiteX6" fmla="*/ 0 w 685958"/>
                <a:gd name="connsiteY6" fmla="*/ 447613 h 895843"/>
                <a:gd name="connsiteX0" fmla="*/ 0 w 670244"/>
                <a:gd name="connsiteY0" fmla="*/ 451019 h 895843"/>
                <a:gd name="connsiteX1" fmla="*/ 372483 w 670244"/>
                <a:gd name="connsiteY1" fmla="*/ 352030 h 895843"/>
                <a:gd name="connsiteX2" fmla="*/ 295474 w 670244"/>
                <a:gd name="connsiteY2" fmla="*/ 0 h 895843"/>
                <a:gd name="connsiteX3" fmla="*/ 670244 w 670244"/>
                <a:gd name="connsiteY3" fmla="*/ 448815 h 895843"/>
                <a:gd name="connsiteX4" fmla="*/ 296095 w 670244"/>
                <a:gd name="connsiteY4" fmla="*/ 895843 h 895843"/>
                <a:gd name="connsiteX5" fmla="*/ 368350 w 670244"/>
                <a:gd name="connsiteY5" fmla="*/ 543812 h 895843"/>
                <a:gd name="connsiteX6" fmla="*/ 0 w 670244"/>
                <a:gd name="connsiteY6" fmla="*/ 451019 h 895843"/>
                <a:gd name="connsiteX0" fmla="*/ 0 w 662387"/>
                <a:gd name="connsiteY0" fmla="*/ 451019 h 895843"/>
                <a:gd name="connsiteX1" fmla="*/ 364626 w 662387"/>
                <a:gd name="connsiteY1" fmla="*/ 352030 h 895843"/>
                <a:gd name="connsiteX2" fmla="*/ 287617 w 662387"/>
                <a:gd name="connsiteY2" fmla="*/ 0 h 895843"/>
                <a:gd name="connsiteX3" fmla="*/ 662387 w 662387"/>
                <a:gd name="connsiteY3" fmla="*/ 448815 h 895843"/>
                <a:gd name="connsiteX4" fmla="*/ 288238 w 662387"/>
                <a:gd name="connsiteY4" fmla="*/ 895843 h 895843"/>
                <a:gd name="connsiteX5" fmla="*/ 360493 w 662387"/>
                <a:gd name="connsiteY5" fmla="*/ 543812 h 895843"/>
                <a:gd name="connsiteX6" fmla="*/ 0 w 662387"/>
                <a:gd name="connsiteY6" fmla="*/ 451019 h 89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387" h="895843">
                  <a:moveTo>
                    <a:pt x="0" y="451019"/>
                  </a:moveTo>
                  <a:lnTo>
                    <a:pt x="364626" y="352030"/>
                  </a:lnTo>
                  <a:lnTo>
                    <a:pt x="287617" y="0"/>
                  </a:lnTo>
                  <a:lnTo>
                    <a:pt x="662387" y="448815"/>
                  </a:lnTo>
                  <a:lnTo>
                    <a:pt x="288238" y="895843"/>
                  </a:lnTo>
                  <a:lnTo>
                    <a:pt x="360493" y="543812"/>
                  </a:lnTo>
                  <a:lnTo>
                    <a:pt x="0" y="451019"/>
                  </a:lnTo>
                  <a:close/>
                </a:path>
              </a:pathLst>
            </a:cu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FC6239-B7B1-AB47-A6D0-ECDF94AFE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-660" r="2740" b="17603"/>
          <a:stretch/>
        </p:blipFill>
        <p:spPr>
          <a:xfrm>
            <a:off x="6744343" y="1761956"/>
            <a:ext cx="4766935" cy="280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3840">
          <p15:clr>
            <a:srgbClr val="FBAE40"/>
          </p15:clr>
        </p15:guide>
        <p15:guide id="1" orient="horz" pos="3672">
          <p15:clr>
            <a:srgbClr val="FBAE40"/>
          </p15:clr>
        </p15:guide>
        <p15:guide id="2" orient="horz" pos="2520" userDrawn="1">
          <p15:clr>
            <a:srgbClr val="FBAE40"/>
          </p15:clr>
        </p15:guide>
        <p15:guide id="3" pos="5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622300" y="1545743"/>
            <a:ext cx="1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En</a:t>
            </a:r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 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Espa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Ideal Sans Book" pitchFamily="50" charset="0"/>
              </a:rPr>
              <a:t>ñ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ol</a:t>
            </a:r>
            <a:endParaRPr lang="en-US" sz="1800" b="0">
              <a:solidFill>
                <a:schemeClr val="accent5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044732" y="5168808"/>
            <a:ext cx="132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Live Chat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9064838" y="3339945"/>
            <a:ext cx="19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Featured Webinar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9145896" y="1976538"/>
            <a:ext cx="15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Search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4FC85-4992-4062-A943-F25C29000DEE}"/>
              </a:ext>
            </a:extLst>
          </p:cNvPr>
          <p:cNvSpPr txBox="1"/>
          <p:nvPr userDrawn="1"/>
        </p:nvSpPr>
        <p:spPr>
          <a:xfrm>
            <a:off x="9145896" y="1560733"/>
            <a:ext cx="27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Current Event Resources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A864BB-A450-FAF2-1239-0545709A3352}"/>
              </a:ext>
            </a:extLst>
          </p:cNvPr>
          <p:cNvGrpSpPr/>
          <p:nvPr userDrawn="1"/>
        </p:nvGrpSpPr>
        <p:grpSpPr>
          <a:xfrm>
            <a:off x="2190094" y="1428083"/>
            <a:ext cx="6674958" cy="4776931"/>
            <a:chOff x="2579474" y="1109492"/>
            <a:chExt cx="7027461" cy="502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474" y="1109492"/>
              <a:ext cx="7027461" cy="5029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3978CDF-FEC5-4EE9-B986-6C443B3624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61"/>
            <a:stretch/>
          </p:blipFill>
          <p:spPr>
            <a:xfrm>
              <a:off x="2795920" y="1358968"/>
              <a:ext cx="6577728" cy="3474720"/>
            </a:xfrm>
            <a:prstGeom prst="rect">
              <a:avLst/>
            </a:prstGeom>
            <a:effectLst/>
          </p:spPr>
        </p:pic>
      </p:grp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1996384" y="1722914"/>
            <a:ext cx="746816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D0C8FE-C6FE-2AED-0751-7B8F6E03ACE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92201" y="1772430"/>
            <a:ext cx="59156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E36C66-E115-CE27-EE9C-B825837CE088}"/>
              </a:ext>
            </a:extLst>
          </p:cNvPr>
          <p:cNvSpPr txBox="1"/>
          <p:nvPr userDrawn="1"/>
        </p:nvSpPr>
        <p:spPr>
          <a:xfrm>
            <a:off x="234229" y="2228245"/>
            <a:ext cx="175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Announcements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CF74C5-38BF-7FD1-B708-18719878DF31}"/>
              </a:ext>
            </a:extLst>
          </p:cNvPr>
          <p:cNvCxnSpPr>
            <a:cxnSpLocks/>
          </p:cNvCxnSpPr>
          <p:nvPr userDrawn="1"/>
        </p:nvCxnSpPr>
        <p:spPr>
          <a:xfrm>
            <a:off x="1996384" y="2445355"/>
            <a:ext cx="631069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409571-03DA-3609-B347-5ACBEB5FC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91" y="4017738"/>
            <a:ext cx="3913851" cy="1820396"/>
          </a:xfrm>
          <a:prstGeom prst="rect">
            <a:avLst/>
          </a:prstGeom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>
            <a:off x="9659711" y="3709277"/>
            <a:ext cx="342195" cy="1178322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5FD14E-645F-AB9C-8EA8-096EAEC90768}"/>
              </a:ext>
            </a:extLst>
          </p:cNvPr>
          <p:cNvSpPr txBox="1"/>
          <p:nvPr userDrawn="1"/>
        </p:nvSpPr>
        <p:spPr>
          <a:xfrm>
            <a:off x="8089336" y="971605"/>
            <a:ext cx="153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Call</a:t>
            </a:r>
          </a:p>
        </p:txBody>
      </p:sp>
      <p:cxnSp>
        <p:nvCxnSpPr>
          <p:cNvPr id="51" name="Straight Connector 50"/>
          <p:cNvCxnSpPr>
            <a:cxnSpLocks/>
            <a:stCxn id="49" idx="1"/>
          </p:cNvCxnSpPr>
          <p:nvPr userDrawn="1"/>
        </p:nvCxnSpPr>
        <p:spPr>
          <a:xfrm flipH="1" flipV="1">
            <a:off x="8592201" y="2017211"/>
            <a:ext cx="553695" cy="143993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5541696" y="971605"/>
            <a:ext cx="319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Online Request Form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95B287-A6CA-90C0-842A-C7F501BF5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09935" y="1310743"/>
            <a:ext cx="71890" cy="548834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103556-B241-83C4-0F5C-7DB441771BFF}"/>
              </a:ext>
            </a:extLst>
          </p:cNvPr>
          <p:cNvCxnSpPr>
            <a:cxnSpLocks/>
          </p:cNvCxnSpPr>
          <p:nvPr userDrawn="1"/>
        </p:nvCxnSpPr>
        <p:spPr>
          <a:xfrm>
            <a:off x="7535009" y="1319860"/>
            <a:ext cx="297421" cy="539717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3E2E46-12AC-5945-29B1-9F7DEEBD4A9C}"/>
              </a:ext>
            </a:extLst>
          </p:cNvPr>
          <p:cNvCxnSpPr>
            <a:cxnSpLocks/>
          </p:cNvCxnSpPr>
          <p:nvPr userDrawn="1"/>
        </p:nvCxnSpPr>
        <p:spPr>
          <a:xfrm>
            <a:off x="7781750" y="3660116"/>
            <a:ext cx="293010" cy="384476"/>
          </a:xfrm>
          <a:prstGeom prst="line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EE2DD8-AF63-54E7-6016-68425A9BC363}"/>
              </a:ext>
            </a:extLst>
          </p:cNvPr>
          <p:cNvSpPr txBox="1"/>
          <p:nvPr userDrawn="1"/>
        </p:nvSpPr>
        <p:spPr>
          <a:xfrm>
            <a:off x="9145896" y="2739164"/>
            <a:ext cx="16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Info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B82145-F65E-6A2F-2AC9-C20AC8200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7928255" y="2920746"/>
            <a:ext cx="1202343" cy="3084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37819"/>
            <a:ext cx="7027461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04330" y="4040790"/>
            <a:ext cx="145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Locators</a:t>
            </a:r>
            <a:b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1400" b="0" baseline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(if available)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26112" y="2674107"/>
            <a:ext cx="1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Training Center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E2D73-E16A-CC41-9257-AFA79C7D7067}"/>
              </a:ext>
            </a:extLst>
          </p:cNvPr>
          <p:cNvSpPr txBox="1"/>
          <p:nvPr userDrawn="1"/>
        </p:nvSpPr>
        <p:spPr>
          <a:xfrm>
            <a:off x="590531" y="2828065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Café Series Webinars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611983" y="1969148"/>
            <a:ext cx="16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Info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813D4-9C20-278E-21A5-04A96E99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35" t="7625" r="-27584" b="13827"/>
          <a:stretch/>
        </p:blipFill>
        <p:spPr>
          <a:xfrm>
            <a:off x="2960410" y="1458223"/>
            <a:ext cx="6247784" cy="3300425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ADAD9-6C63-82F9-0D4F-C625EFF5485A}"/>
              </a:ext>
            </a:extLst>
          </p:cNvPr>
          <p:cNvSpPr txBox="1"/>
          <p:nvPr userDrawn="1"/>
        </p:nvSpPr>
        <p:spPr>
          <a:xfrm>
            <a:off x="10126112" y="3312060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The Resilience Journey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DF86E-B655-12EE-935E-1AE3355AC213}"/>
              </a:ext>
            </a:extLst>
          </p:cNvPr>
          <p:cNvSpPr txBox="1"/>
          <p:nvPr userDrawn="1"/>
        </p:nvSpPr>
        <p:spPr>
          <a:xfrm>
            <a:off x="10126112" y="1823502"/>
            <a:ext cx="1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Assessments</a:t>
            </a:r>
          </a:p>
        </p:txBody>
      </p: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2271476" y="2153814"/>
            <a:ext cx="2151668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 userDrawn="1"/>
        </p:nvCxnSpPr>
        <p:spPr>
          <a:xfrm>
            <a:off x="2271476" y="4333178"/>
            <a:ext cx="214103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B70ED-80C8-BEBD-6F0D-49E682EA43D1}"/>
              </a:ext>
            </a:extLst>
          </p:cNvPr>
          <p:cNvCxnSpPr>
            <a:cxnSpLocks/>
          </p:cNvCxnSpPr>
          <p:nvPr userDrawn="1"/>
        </p:nvCxnSpPr>
        <p:spPr>
          <a:xfrm>
            <a:off x="2271476" y="3238024"/>
            <a:ext cx="214103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6658252" y="2858773"/>
            <a:ext cx="3446594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910362-4F8C-2436-7B6E-335A10405CA4}"/>
              </a:ext>
            </a:extLst>
          </p:cNvPr>
          <p:cNvCxnSpPr>
            <a:cxnSpLocks/>
          </p:cNvCxnSpPr>
          <p:nvPr userDrawn="1"/>
        </p:nvCxnSpPr>
        <p:spPr>
          <a:xfrm flipH="1">
            <a:off x="7878726" y="3635226"/>
            <a:ext cx="222612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ECCA96-1192-6285-B8BB-F324F3557581}"/>
              </a:ext>
            </a:extLst>
          </p:cNvPr>
          <p:cNvCxnSpPr>
            <a:cxnSpLocks/>
          </p:cNvCxnSpPr>
          <p:nvPr userDrawn="1"/>
        </p:nvCxnSpPr>
        <p:spPr>
          <a:xfrm flipH="1">
            <a:off x="7878726" y="2008168"/>
            <a:ext cx="222612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3917"/>
            <a:ext cx="10058400" cy="560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4049" y="6474108"/>
            <a:ext cx="2549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rPr>
              <a:t>Call: 800-327-2251   |   Visit: portal.BHSonline.com</a:t>
            </a:r>
            <a:endParaRPr lang="en-US" sz="900">
              <a:solidFill>
                <a:schemeClr val="tx2"/>
              </a:solidFill>
              <a:latin typeface="+mn-lt"/>
              <a:ea typeface="Open Sans Light" panose="020B0306030504020204" pitchFamily="34" charset="0"/>
              <a:cs typeface="Ideal Sans Light" pitchFamily="50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43938" y="6492807"/>
            <a:ext cx="3400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 baseline="0">
                <a:solidFill>
                  <a:schemeClr val="accent5"/>
                </a:solidFill>
                <a:latin typeface="+mn-lt"/>
                <a:ea typeface="+mn-ea"/>
                <a:cs typeface="Ideal Sans Light" pitchFamily="50" charset="0"/>
              </a:rPr>
              <a:t> ©2022 BHS   |   </a:t>
            </a:r>
            <a:fld id="{52D6D798-CB88-473E-97C8-67A016EA1979}" type="slidenum">
              <a:rPr lang="en-US" sz="900" b="0" i="0" smtClean="0">
                <a:solidFill>
                  <a:schemeClr val="accent5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rPr>
              <a:pPr algn="r"/>
              <a:t>‹#›</a:t>
            </a:fld>
            <a:endParaRPr lang="en-US" sz="900" b="0" i="0">
              <a:solidFill>
                <a:schemeClr val="accent5"/>
              </a:solidFill>
              <a:latin typeface="+mn-lt"/>
              <a:ea typeface="Open Sans Light" panose="020B0306030504020204" pitchFamily="34" charset="0"/>
              <a:cs typeface="Ideal Sans Light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058400" cy="4838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41484"/>
            <a:ext cx="12192000" cy="0"/>
          </a:xfrm>
          <a:prstGeom prst="line">
            <a:avLst/>
          </a:prstGeom>
          <a:ln w="22225" cmpd="sng">
            <a:solidFill>
              <a:srgbClr val="F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130" y="134361"/>
            <a:ext cx="1005840" cy="6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880" r:id="rId2"/>
    <p:sldLayoutId id="2147483897" r:id="rId3"/>
    <p:sldLayoutId id="2147483859" r:id="rId4"/>
    <p:sldLayoutId id="2147483902" r:id="rId5"/>
    <p:sldLayoutId id="2147483881" r:id="rId6"/>
    <p:sldLayoutId id="2147483895" r:id="rId7"/>
    <p:sldLayoutId id="2147483892" r:id="rId8"/>
    <p:sldLayoutId id="2147483905" r:id="rId9"/>
    <p:sldLayoutId id="2147484009" r:id="rId10"/>
    <p:sldLayoutId id="2147483914" r:id="rId11"/>
    <p:sldLayoutId id="2147483768" r:id="rId12"/>
    <p:sldLayoutId id="2147483898" r:id="rId13"/>
    <p:sldLayoutId id="2147483862" r:id="rId14"/>
    <p:sldLayoutId id="2147483924" r:id="rId15"/>
    <p:sldLayoutId id="2147483970" r:id="rId16"/>
    <p:sldLayoutId id="2147483971" r:id="rId17"/>
    <p:sldLayoutId id="2147483972" r:id="rId18"/>
    <p:sldLayoutId id="2147483974" r:id="rId19"/>
    <p:sldLayoutId id="2147483975" r:id="rId20"/>
    <p:sldLayoutId id="2147483977" r:id="rId21"/>
    <p:sldLayoutId id="2147483981" r:id="rId22"/>
    <p:sldLayoutId id="2147483990" r:id="rId23"/>
    <p:sldLayoutId id="2147483991" r:id="rId24"/>
    <p:sldLayoutId id="2147483992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7" r:id="rId34"/>
    <p:sldLayoutId id="214748400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Georgia" panose="02040502050405020303" pitchFamily="18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800"/>
        </a:spcAft>
        <a:buClr>
          <a:schemeClr val="accent1"/>
        </a:buClr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Arial"/>
        <a:buChar char="•"/>
        <a:defRPr sz="26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4"/>
        </a:buClr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/>
        <a:buChar char="•"/>
        <a:defRPr sz="1400" kern="1200" baseline="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6720" userDrawn="1">
          <p15:clr>
            <a:srgbClr val="F26B43"/>
          </p15:clr>
        </p15:guide>
        <p15:guide id="8" orient="horz" pos="2112" userDrawn="1">
          <p15:clr>
            <a:srgbClr val="F26B43"/>
          </p15:clr>
        </p15:guide>
        <p15:guide id="9" pos="384" userDrawn="1">
          <p15:clr>
            <a:srgbClr val="F26B43"/>
          </p15:clr>
        </p15:guide>
        <p15:guide id="10" orient="horz" pos="216" userDrawn="1">
          <p15:clr>
            <a:srgbClr val="F26B43"/>
          </p15:clr>
        </p15:guide>
        <p15:guide id="11" pos="7536" userDrawn="1">
          <p15:clr>
            <a:srgbClr val="F26B43"/>
          </p15:clr>
        </p15:guide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4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8&quot;&gt;&lt;property id=&quot;20148&quot; value=&quot;5&quot;/&gt;&lt;property id=&quot;20300&quot; value=&quot;Slide 7&quot;/&gt;&lt;property id=&quot;20307&quot; value=&quot;300&quot;/&gt;&lt;/object&gt;&lt;object type=&quot;3&quot; unique_id=&quot;10019&quot;&gt;&lt;property id=&quot;20148&quot; value=&quot;5&quot;/&gt;&lt;property id=&quot;20300&quot; value=&quot;Slide 8&quot;/&gt;&lt;property id=&quot;20307&quot; value=&quot;263&quot;/&gt;&lt;/object&gt;&lt;object type=&quot;3&quot; unique_id=&quot;10020&quot;&gt;&lt;property id=&quot;20148&quot; value=&quot;5&quot;/&gt;&lt;property id=&quot;20300&quot; value=&quot;Slide 9&quot;/&gt;&lt;property id=&quot;20307&quot; value=&quot;315&quot;/&gt;&lt;/object&gt;&lt;object type=&quot;3&quot; unique_id=&quot;10021&quot;&gt;&lt;property id=&quot;20148&quot; value=&quot;5&quot;/&gt;&lt;property id=&quot;20300&quot; value=&quot;Slide 10&quot;/&gt;&lt;property id=&quot;20307&quot; value=&quot;316&quot;/&gt;&lt;/object&gt;&lt;object type=&quot;3&quot; unique_id=&quot;10022&quot;&gt;&lt;property id=&quot;20148&quot; value=&quot;5&quot;/&gt;&lt;property id=&quot;20300&quot; value=&quot;Slide 11&quot;/&gt;&lt;property id=&quot;20307&quot; value=&quot;318&quot;/&gt;&lt;/object&gt;&lt;object type=&quot;3&quot; unique_id=&quot;10023&quot;&gt;&lt;property id=&quot;20148&quot; value=&quot;5&quot;/&gt;&lt;property id=&quot;20300&quot; value=&quot;Slide 12&quot;/&gt;&lt;property id=&quot;20307&quot; value=&quot;319&quot;/&gt;&lt;/object&gt;&lt;object type=&quot;3&quot; unique_id=&quot;10034&quot;&gt;&lt;property id=&quot;20148&quot; value=&quot;5&quot;/&gt;&lt;property id=&quot;20300&quot; value=&quot;Slide 13&quot;/&gt;&lt;property id=&quot;20307&quot; value=&quot;291&quot;/&gt;&lt;/object&gt;&lt;object type=&quot;3&quot; unique_id=&quot;10172&quot;&gt;&lt;property id=&quot;20148&quot; value=&quot;5&quot;/&gt;&lt;property id=&quot;20300&quot; value=&quot;Slide 14&quot;/&gt;&lt;property id=&quot;20307&quot; value=&quot;320&quot;/&gt;&lt;/object&gt;&lt;/object&gt;&lt;object type=&quot;8&quot; unique_id=&quot;1007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*MAIN">
  <a:themeElements>
    <a:clrScheme name="BHS">
      <a:dk1>
        <a:srgbClr val="004153"/>
      </a:dk1>
      <a:lt1>
        <a:srgbClr val="FFFFFF"/>
      </a:lt1>
      <a:dk2>
        <a:srgbClr val="004153"/>
      </a:dk2>
      <a:lt2>
        <a:srgbClr val="F0F0EF"/>
      </a:lt2>
      <a:accent1>
        <a:srgbClr val="F0AB00"/>
      </a:accent1>
      <a:accent2>
        <a:srgbClr val="004153"/>
      </a:accent2>
      <a:accent3>
        <a:srgbClr val="5E9CAE"/>
      </a:accent3>
      <a:accent4>
        <a:srgbClr val="CA005D"/>
      </a:accent4>
      <a:accent5>
        <a:srgbClr val="6C6F6F"/>
      </a:accent5>
      <a:accent6>
        <a:srgbClr val="B5B6B3"/>
      </a:accent6>
      <a:hlink>
        <a:srgbClr val="CA005D"/>
      </a:hlink>
      <a:folHlink>
        <a:srgbClr val="F0AB00"/>
      </a:folHlink>
    </a:clrScheme>
    <a:fontScheme name="BHS System Font">
      <a:majorFont>
        <a:latin typeface="Georgi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A700DAB-7106-42B6-85BF-5BA529689C61}" vid="{103D15DA-FDE1-42CB-995D-FEEC8E47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47303be3814e11b5aeb08389b9eb50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Employee Assistance Program (EAP)</TermName>
          <TermId xmlns="http://schemas.microsoft.com/office/infopath/2007/PartnerControls">e13f480c-44f8-4a2a-8191-a0a62082b482</TermId>
        </TermInfo>
      </Terms>
    </m947303be3814e11b5aeb08389b9eb50>
    <c2c07e35550042f3ad1486cd380991cf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PM: EAP Implementation</TermName>
          <TermId xmlns="http://schemas.microsoft.com/office/infopath/2007/PartnerControls">8e88c730-c27f-4df6-82c5-6e2e132e7235</TermId>
        </TermInfo>
      </Terms>
    </c2c07e35550042f3ad1486cd380991cf>
    <TaxCatchAll xmlns="331eb0e1-fcff-4324-81a2-349a26716331">
      <Value>65</Value>
      <Value>527</Value>
      <Value>2</Value>
      <Value>140</Value>
    </TaxCatchAll>
    <a5c86abd53184a9ebccd89570c0f168f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Training</TermName>
          <TermId xmlns="http://schemas.microsoft.com/office/infopath/2007/PartnerControls">ec63ed5b-595a-473f-b375-f2bcd53aed32</TermId>
        </TermInfo>
      </Terms>
    </a5c86abd53184a9ebccd89570c0f168f>
    <ica6832b19c44869945dd7c1a238dadb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Solutions</TermName>
          <TermId xmlns="http://schemas.microsoft.com/office/infopath/2007/PartnerControls">c4556ff6-1b0e-4159-be59-4fd9492ab8a1</TermId>
        </TermInfo>
      </Terms>
    </ica6832b19c44869945dd7c1a238dadb>
    <RelatedDocumentID xmlns="331eb0e1-fcff-4324-81a2-349a26716331" xsi:nil="true"/>
    <Oldest_x0020_Statistic xmlns="331eb0e1-fcff-4324-81a2-349a26716331" xsi:nil="true"/>
    <SharedWithUsers xmlns="331eb0e1-fcff-4324-81a2-349a26716331">
      <UserInfo>
        <DisplayName>Pete Collier</DisplayName>
        <AccountId>11562</AccountId>
        <AccountType/>
      </UserInfo>
      <UserInfo>
        <DisplayName>Nick Koscielniak</DisplayName>
        <AccountId>7967</AccountId>
        <AccountType/>
      </UserInfo>
      <UserInfo>
        <DisplayName>Dana Siverd</DisplayName>
        <AccountId>98</AccountId>
        <AccountType/>
      </UserInfo>
      <UserInfo>
        <DisplayName>Beth Thierer</DisplayName>
        <AccountId>59</AccountId>
        <AccountType/>
      </UserInfo>
      <UserInfo>
        <DisplayName>Elaina Quinn</DisplayName>
        <AccountId>2425</AccountId>
        <AccountType/>
      </UserInfo>
      <UserInfo>
        <DisplayName>Laura Franceski</DisplayName>
        <AccountId>3965</AccountId>
        <AccountType/>
      </UserInfo>
      <UserInfo>
        <DisplayName>Mac Hobbs</DisplayName>
        <AccountId>77</AccountId>
        <AccountType/>
      </UserInfo>
      <UserInfo>
        <DisplayName>Jessica Gabriele</DisplayName>
        <AccountId>30674</AccountId>
        <AccountType/>
      </UserInfo>
    </SharedWithUsers>
    <TaxCatchAllLabel xmlns="331eb0e1-fcff-4324-81a2-349a26716331" xsi:nil="true"/>
    <Last_x0020_Reviewed xmlns="1de43579-bb50-4075-b715-bc0337847059" xsi:nil="true"/>
    <lcf76f155ced4ddcb4097134ff3c332f xmlns="1de43579-bb50-4075-b715-bc0337847059">
      <Terms xmlns="http://schemas.microsoft.com/office/infopath/2007/PartnerControls"/>
    </lcf76f155ced4ddcb4097134ff3c332f>
    <ReadonlyLink xmlns="1de43579-bb50-4075-b715-bc0337847059">
      <Url xsi:nil="true"/>
      <Description xsi:nil="true"/>
    </ReadonlyLink>
    <_Flow_SignoffStatus xmlns="1de43579-bb50-4075-b715-bc033784705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HS Documents" ma:contentTypeID="0x0101002D42947EF27F7940B0EDD077C21C8BBB00F1721F3B91871842A496DE8CE5B045E3" ma:contentTypeVersion="64" ma:contentTypeDescription="" ma:contentTypeScope="" ma:versionID="f7ff171bd6958a809597809fa1ba2232">
  <xsd:schema xmlns:xsd="http://www.w3.org/2001/XMLSchema" xmlns:xs="http://www.w3.org/2001/XMLSchema" xmlns:p="http://schemas.microsoft.com/office/2006/metadata/properties" xmlns:ns2="331eb0e1-fcff-4324-81a2-349a26716331" xmlns:ns3="1de43579-bb50-4075-b715-bc0337847059" targetNamespace="http://schemas.microsoft.com/office/2006/metadata/properties" ma:root="true" ma:fieldsID="4372244428dd1fbdaa9ac3c11c828e3c" ns2:_="" ns3:_="">
    <xsd:import namespace="331eb0e1-fcff-4324-81a2-349a26716331"/>
    <xsd:import namespace="1de43579-bb50-4075-b715-bc0337847059"/>
    <xsd:element name="properties">
      <xsd:complexType>
        <xsd:sequence>
          <xsd:element name="documentManagement">
            <xsd:complexType>
              <xsd:all>
                <xsd:element ref="ns2:Oldest_x0020_Statistic" minOccurs="0"/>
                <xsd:element ref="ns3:Last_x0020_Reviewed" minOccurs="0"/>
                <xsd:element ref="ns2:ica6832b19c44869945dd7c1a238dadb" minOccurs="0"/>
                <xsd:element ref="ns2:TaxCatchAll" minOccurs="0"/>
                <xsd:element ref="ns2:TaxCatchAllLabel" minOccurs="0"/>
                <xsd:element ref="ns2:a5c86abd53184a9ebccd89570c0f168f" minOccurs="0"/>
                <xsd:element ref="ns2:SharedWithUsers" minOccurs="0"/>
                <xsd:element ref="ns2:SharedWithDetails" minOccurs="0"/>
                <xsd:element ref="ns2:c2c07e35550042f3ad1486cd380991cf" minOccurs="0"/>
                <xsd:element ref="ns2:RelatedDocumentID" minOccurs="0"/>
                <xsd:element ref="ns2:m947303be3814e11b5aeb08389b9eb50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Readonly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eb0e1-fcff-4324-81a2-349a26716331" elementFormDefault="qualified">
    <xsd:import namespace="http://schemas.microsoft.com/office/2006/documentManagement/types"/>
    <xsd:import namespace="http://schemas.microsoft.com/office/infopath/2007/PartnerControls"/>
    <xsd:element name="Oldest_x0020_Statistic" ma:index="4" nillable="true" ma:displayName="Oldest Statistic" ma:format="DateOnly" ma:internalName="Oldest_x0020_Statistic" ma:readOnly="false">
      <xsd:simpleType>
        <xsd:restriction base="dms:DateTime"/>
      </xsd:simpleType>
    </xsd:element>
    <xsd:element name="ica6832b19c44869945dd7c1a238dadb" ma:index="7" nillable="true" ma:taxonomy="true" ma:internalName="ica6832b19c44869945dd7c1a238dadb" ma:taxonomyFieldName="BHSDepartment" ma:displayName="BHS Department" ma:indexed="true" ma:readOnly="false" ma:default="" ma:fieldId="{2ca6832b-19c4-4869-945d-d7c1a238dadb}" ma:sspId="b264e528-35aa-421d-ac80-3b6f196642d3" ma:termSetId="27625aa4-3c07-473d-9ec6-734b42e45a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73fbc352-dd89-4a4a-a977-3f222c650f27}" ma:internalName="TaxCatchAll" ma:showField="CatchAllData" ma:web="331eb0e1-fcff-4324-81a2-349a267163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73fbc352-dd89-4a4a-a977-3f222c650f27}" ma:internalName="TaxCatchAllLabel" ma:readOnly="true" ma:showField="CatchAllDataLabel" ma:web="331eb0e1-fcff-4324-81a2-349a267163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5c86abd53184a9ebccd89570c0f168f" ma:index="11" nillable="true" ma:taxonomy="true" ma:internalName="a5c86abd53184a9ebccd89570c0f168f" ma:taxonomyFieldName="BHSDocumentType" ma:displayName="BHS Document Type" ma:indexed="true" ma:readOnly="false" ma:default="" ma:fieldId="{a5c86abd-5318-4a9e-bccd-89570c0f168f}" ma:sspId="b264e528-35aa-421d-ac80-3b6f196642d3" ma:termSetId="2eec0b35-a1b6-4cd0-938b-a8965149371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c2c07e35550042f3ad1486cd380991cf" ma:index="21" nillable="true" ma:taxonomy="true" ma:internalName="c2c07e35550042f3ad1486cd380991cf" ma:taxonomyFieldName="Kit_x0020_Material_x0020_TEST" ma:displayName="BHS Kit Material" ma:default="" ma:fieldId="{c2c07e35-5500-42f3-ad14-86cd380991cf}" ma:taxonomyMulti="true" ma:sspId="b264e528-35aa-421d-ac80-3b6f196642d3" ma:termSetId="19ff2972-c369-4e1b-af49-7fe157180f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DocumentID" ma:index="22" nillable="true" ma:displayName="RelatedDocumentID" ma:hidden="true" ma:internalName="RelatedDocumentID" ma:readOnly="false" ma:percentage="FALSE">
      <xsd:simpleType>
        <xsd:restriction base="dms:Number"/>
      </xsd:simpleType>
    </xsd:element>
    <xsd:element name="m947303be3814e11b5aeb08389b9eb50" ma:index="23" nillable="true" ma:taxonomy="true" ma:internalName="m947303be3814e11b5aeb08389b9eb50" ma:taxonomyFieldName="Category_x0020_TEST" ma:displayName="Topic" ma:default="" ma:fieldId="{6947303b-e381-4e11-b5ae-b08389b9eb50}" ma:taxonomyMulti="true" ma:sspId="b264e528-35aa-421d-ac80-3b6f196642d3" ma:termSetId="f15664ab-492b-4400-bc19-889ec382cd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43579-bb50-4075-b715-bc0337847059" elementFormDefault="qualified">
    <xsd:import namespace="http://schemas.microsoft.com/office/2006/documentManagement/types"/>
    <xsd:import namespace="http://schemas.microsoft.com/office/infopath/2007/PartnerControls"/>
    <xsd:element name="Last_x0020_Reviewed" ma:index="6" nillable="true" ma:displayName="Last Reviewed" ma:format="DateOnly" ma:internalName="Last_x0020_Reviewed">
      <xsd:simpleType>
        <xsd:restriction base="dms:DateTime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ReadonlyLink" ma:index="36" nillable="true" ma:displayName="Read only Link" ma:description="https://businesshealthservices675.sharepoint.com/:v:/g/EVkU0vsJ7ANJslfCsZsIDyIBK_Nb0EWbrYjA4apjK2Edkw?e=b03TPQ" ma:format="Hyperlink" ma:internalName="Readonly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39" nillable="true" ma:displayName="Sign-off status" ma:internalName="Sign_x002d_off_x0020_status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b264e528-35aa-421d-ac80-3b6f19664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DE27415-6C28-4A98-9A21-2F51AF74B6D5}">
  <ds:schemaRefs>
    <ds:schemaRef ds:uri="0b680eea-204c-4f05-867d-1e5d254139ba"/>
    <ds:schemaRef ds:uri="1de43579-bb50-4075-b715-bc0337847059"/>
    <ds:schemaRef ds:uri="331eb0e1-fcff-4324-81a2-349a267163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E11677-70C4-42F9-8DE1-492F9B83A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9081D-3822-471C-ADDF-6CFF33140AAF}">
  <ds:schemaRefs>
    <ds:schemaRef ds:uri="1de43579-bb50-4075-b715-bc0337847059"/>
    <ds:schemaRef ds:uri="331eb0e1-fcff-4324-81a2-349a267163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431A8DF-946A-454D-B924-1FC2302815B0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</Words>
  <Application>Microsoft Office PowerPoint</Application>
  <PresentationFormat>Widescreen</PresentationFormat>
  <Paragraphs>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Franklin Gothic Book</vt:lpstr>
      <vt:lpstr>Franklin Gothic Medium</vt:lpstr>
      <vt:lpstr>Georgia</vt:lpstr>
      <vt:lpstr>Ideal Sans Book</vt:lpstr>
      <vt:lpstr>*MAIN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Pipkin</dc:creator>
  <cp:lastModifiedBy>Cheryl-Ann Tubby</cp:lastModifiedBy>
  <cp:revision>5</cp:revision>
  <cp:lastPrinted>2016-05-18T14:40:43Z</cp:lastPrinted>
  <dcterms:created xsi:type="dcterms:W3CDTF">2016-01-29T15:45:31Z</dcterms:created>
  <dcterms:modified xsi:type="dcterms:W3CDTF">2023-03-30T12:46:15Z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HSDocumentType">
    <vt:lpwstr>2;#Customer Training|ec63ed5b-595a-473f-b375-f2bcd53aed32</vt:lpwstr>
  </property>
  <property fmtid="{D5CDD505-2E9C-101B-9397-08002B2CF9AE}" pid="3" name="BHSDepartment">
    <vt:lpwstr>140;#Customer Solutions|c4556ff6-1b0e-4159-be59-4fd9492ab8a1</vt:lpwstr>
  </property>
  <property fmtid="{D5CDD505-2E9C-101B-9397-08002B2CF9AE}" pid="4" name="ContentTypeId">
    <vt:lpwstr>0x0101002D42947EF27F7940B0EDD077C21C8BBB00F1721F3B91871842A496DE8CE5B045E3</vt:lpwstr>
  </property>
  <property fmtid="{D5CDD505-2E9C-101B-9397-08002B2CF9AE}" pid="5" name="SharedWithUsers">
    <vt:lpwstr>11562;#Pete Collier;#7967;#Nick Koscielniak;#98;#Dana Siverd;#59;#Beth Thierer;#2425;#Elaina Quinn</vt:lpwstr>
  </property>
  <property fmtid="{D5CDD505-2E9C-101B-9397-08002B2CF9AE}" pid="6" name="Kit Material TEST">
    <vt:lpwstr>527;#PM: EAP Implementation|8e88c730-c27f-4df6-82c5-6e2e132e7235</vt:lpwstr>
  </property>
  <property fmtid="{D5CDD505-2E9C-101B-9397-08002B2CF9AE}" pid="7" name="Category TEST">
    <vt:lpwstr>65;#Employee Assistance Program (EAP)|e13f480c-44f8-4a2a-8191-a0a62082b482</vt:lpwstr>
  </property>
  <property fmtid="{D5CDD505-2E9C-101B-9397-08002B2CF9AE}" pid="8" name="MediaServiceImageTags">
    <vt:lpwstr/>
  </property>
</Properties>
</file>